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2"/>
  </p:notesMasterIdLst>
  <p:sldIdLst>
    <p:sldId id="256" r:id="rId2"/>
    <p:sldId id="257" r:id="rId3"/>
    <p:sldId id="265" r:id="rId4"/>
    <p:sldId id="281" r:id="rId5"/>
    <p:sldId id="268" r:id="rId6"/>
    <p:sldId id="277" r:id="rId7"/>
    <p:sldId id="271" r:id="rId8"/>
    <p:sldId id="272" r:id="rId9"/>
    <p:sldId id="276" r:id="rId10"/>
    <p:sldId id="282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33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34555" autoAdjust="0"/>
    <p:restoredTop sz="94615" autoAdjust="0"/>
  </p:normalViewPr>
  <p:slideViewPr>
    <p:cSldViewPr>
      <p:cViewPr>
        <p:scale>
          <a:sx n="87" d="100"/>
          <a:sy n="87" d="100"/>
        </p:scale>
        <p:origin x="-2292" y="-7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32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image" Target="../media/image1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image" Target="../media/image1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image" Target="../media/image4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794C40-45A2-4EFD-B5D7-A284F49D594A}" type="datetimeFigureOut">
              <a:rPr lang="ru-RU" smtClean="0"/>
              <a:t>22.03.2019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03BE6D-ECF7-4E75-A7DC-C40992DD9F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41582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Налоговые и неналоговые</a:t>
            </a:r>
            <a:r>
              <a:rPr lang="ru-RU" baseline="0" dirty="0" smtClean="0"/>
              <a:t> доходы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03BE6D-ECF7-4E75-A7DC-C40992DD9FB9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90892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03BE6D-ECF7-4E75-A7DC-C40992DD9FB9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50665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03BE6D-ECF7-4E75-A7DC-C40992DD9FB9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78910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03BE6D-ECF7-4E75-A7DC-C40992DD9FB9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71246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03BE6D-ECF7-4E75-A7DC-C40992DD9FB9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80810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927100"/>
            <a:ext cx="8991600" cy="4495800"/>
            <a:chOff x="0" y="584"/>
            <a:chExt cx="5664" cy="2832"/>
          </a:xfrm>
        </p:grpSpPr>
        <p:sp>
          <p:nvSpPr>
            <p:cNvPr id="5" name="AutoShape 3"/>
            <p:cNvSpPr>
              <a:spLocks noChangeArrowheads="1"/>
            </p:cNvSpPr>
            <p:nvPr userDrawn="1"/>
          </p:nvSpPr>
          <p:spPr bwMode="auto">
            <a:xfrm>
              <a:off x="432" y="1304"/>
              <a:ext cx="4656" cy="2112"/>
            </a:xfrm>
            <a:prstGeom prst="roundRect">
              <a:avLst>
                <a:gd name="adj" fmla="val 16667"/>
              </a:avLst>
            </a:prstGeom>
            <a:noFill/>
            <a:ln w="508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 userDrawn="1"/>
          </p:nvSpPr>
          <p:spPr bwMode="blackWhite">
            <a:xfrm>
              <a:off x="144" y="584"/>
              <a:ext cx="4512" cy="624"/>
            </a:xfrm>
            <a:prstGeom prst="rect">
              <a:avLst/>
            </a:prstGeom>
            <a:solidFill>
              <a:schemeClr val="bg1"/>
            </a:solidFill>
            <a:ln w="57150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7" name="AutoShape 5"/>
            <p:cNvSpPr>
              <a:spLocks noChangeArrowheads="1"/>
            </p:cNvSpPr>
            <p:nvPr userDrawn="1"/>
          </p:nvSpPr>
          <p:spPr bwMode="blackWhite">
            <a:xfrm>
              <a:off x="0" y="872"/>
              <a:ext cx="5664" cy="1152"/>
            </a:xfrm>
            <a:custGeom>
              <a:avLst/>
              <a:gdLst>
                <a:gd name="G0" fmla="+- 1000 0 0"/>
                <a:gd name="G1" fmla="+- 1000 0 0"/>
                <a:gd name="G2" fmla="+- G0 0 G1"/>
                <a:gd name="G3" fmla="*/ G1 1 2"/>
                <a:gd name="G4" fmla="+- G0 0 G3"/>
                <a:gd name="T0" fmla="*/ 0 w 1000"/>
                <a:gd name="T1" fmla="*/ 0 h 1000"/>
                <a:gd name="T2" fmla="*/ G4 w 1000"/>
                <a:gd name="T3" fmla="*/ G1 h 1000"/>
              </a:gdLst>
              <a:ahLst/>
              <a:cxnLst>
                <a:cxn ang="0">
                  <a:pos x="0" y="0"/>
                </a:cxn>
                <a:cxn ang="0">
                  <a:pos x="4416" y="0"/>
                </a:cxn>
                <a:cxn ang="0">
                  <a:pos x="4917" y="500"/>
                </a:cxn>
                <a:cxn ang="0">
                  <a:pos x="4417" y="1000"/>
                </a:cxn>
                <a:cxn ang="0">
                  <a:pos x="0" y="1000"/>
                </a:cxn>
              </a:cxnLst>
              <a:rect l="T0" t="T1" r="T2" b="T3"/>
              <a:pathLst>
                <a:path w="4917" h="1000">
                  <a:moveTo>
                    <a:pt x="0" y="0"/>
                  </a:moveTo>
                  <a:lnTo>
                    <a:pt x="4416" y="0"/>
                  </a:lnTo>
                  <a:cubicBezTo>
                    <a:pt x="4693" y="0"/>
                    <a:pt x="4917" y="223"/>
                    <a:pt x="4917" y="500"/>
                  </a:cubicBezTo>
                  <a:cubicBezTo>
                    <a:pt x="4917" y="776"/>
                    <a:pt x="4693" y="999"/>
                    <a:pt x="4417" y="1000"/>
                  </a:cubicBezTo>
                  <a:lnTo>
                    <a:pt x="0" y="100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8" name="Line 6"/>
            <p:cNvSpPr>
              <a:spLocks noChangeShapeType="1"/>
            </p:cNvSpPr>
            <p:nvPr userDrawn="1"/>
          </p:nvSpPr>
          <p:spPr bwMode="auto">
            <a:xfrm>
              <a:off x="0" y="1928"/>
              <a:ext cx="5232" cy="0"/>
            </a:xfrm>
            <a:prstGeom prst="line">
              <a:avLst/>
            </a:prstGeom>
            <a:noFill/>
            <a:ln w="508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12295" name="Rectangle 7"/>
          <p:cNvSpPr>
            <a:spLocks noGrp="1" noChangeArrowheads="1"/>
          </p:cNvSpPr>
          <p:nvPr>
            <p:ph type="ctrTitle"/>
          </p:nvPr>
        </p:nvSpPr>
        <p:spPr>
          <a:xfrm>
            <a:off x="228600" y="1427163"/>
            <a:ext cx="8077200" cy="1609725"/>
          </a:xfrm>
        </p:spPr>
        <p:txBody>
          <a:bodyPr/>
          <a:lstStyle>
            <a:lvl1pPr>
              <a:defRPr sz="46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2296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1066800" y="3441700"/>
            <a:ext cx="6629400" cy="16764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9" name="Rectangle 9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7148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Rectangle 10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53163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7148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909722-A6F7-41DF-89D7-E75538533FC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685AA7-F5BD-4C7F-B0D5-3237C7C31C2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450013" y="228600"/>
            <a:ext cx="2084387" cy="5791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95263" y="228600"/>
            <a:ext cx="6102350" cy="5791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A5216C-337F-4D59-97BB-9F95C1A02E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Заголовок и объект над текс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5263" y="228600"/>
            <a:ext cx="8015287" cy="9144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7924800" cy="2133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3886200"/>
            <a:ext cx="7924800" cy="2133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79C802-CF76-4224-BD09-EA34CC40EC4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5263" y="228600"/>
            <a:ext cx="8015287" cy="9144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609600" y="1600200"/>
            <a:ext cx="7924800" cy="44196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D54EE5-87F4-4D9A-BCC1-B7FB95BC0F3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A893E4-BB86-4752-A4AE-48026384937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9D9F43-5776-4CCD-AB9D-991E2FF6681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3886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86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EFF024-AA35-44AD-B3B9-ED16ACED2A1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0883A4-27D2-4445-B198-50B736721D9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A893FA-5A43-4383-8481-D95C8FB62AD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C219E1-D2EB-4B4E-A21C-A31173A6059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ADC9E1-3B3C-49DA-82EE-A982DA0CC0D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BD857A-914C-4F6C-BDDB-9C0F60F2376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530" name="Group 2"/>
          <p:cNvGrpSpPr>
            <a:grpSpLocks/>
          </p:cNvGrpSpPr>
          <p:nvPr/>
        </p:nvGrpSpPr>
        <p:grpSpPr bwMode="auto">
          <a:xfrm>
            <a:off x="0" y="152400"/>
            <a:ext cx="8686800" cy="6096000"/>
            <a:chOff x="0" y="96"/>
            <a:chExt cx="5472" cy="3840"/>
          </a:xfrm>
        </p:grpSpPr>
        <p:sp>
          <p:nvSpPr>
            <p:cNvPr id="11267" name="AutoShape 3"/>
            <p:cNvSpPr>
              <a:spLocks noChangeArrowheads="1"/>
            </p:cNvSpPr>
            <p:nvPr/>
          </p:nvSpPr>
          <p:spPr bwMode="auto">
            <a:xfrm>
              <a:off x="240" y="336"/>
              <a:ext cx="5232" cy="3600"/>
            </a:xfrm>
            <a:prstGeom prst="roundRect">
              <a:avLst>
                <a:gd name="adj" fmla="val 13727"/>
              </a:avLst>
            </a:prstGeom>
            <a:noFill/>
            <a:ln w="508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11268" name="AutoShape 4"/>
            <p:cNvSpPr>
              <a:spLocks noChangeArrowheads="1"/>
            </p:cNvSpPr>
            <p:nvPr/>
          </p:nvSpPr>
          <p:spPr bwMode="blackWhite">
            <a:xfrm>
              <a:off x="0" y="96"/>
              <a:ext cx="5376" cy="768"/>
            </a:xfrm>
            <a:custGeom>
              <a:avLst/>
              <a:gdLst>
                <a:gd name="G0" fmla="+- 1000 0 0"/>
                <a:gd name="G1" fmla="+- 1000 0 0"/>
                <a:gd name="G2" fmla="+- G0 0 G1"/>
                <a:gd name="G3" fmla="*/ G1 1 2"/>
                <a:gd name="G4" fmla="+- G0 0 G3"/>
                <a:gd name="T0" fmla="*/ 0 w 1000"/>
                <a:gd name="T1" fmla="*/ 0 h 1000"/>
                <a:gd name="T2" fmla="*/ G4 w 1000"/>
                <a:gd name="T3" fmla="*/ G1 h 1000"/>
              </a:gdLst>
              <a:ahLst/>
              <a:cxnLst>
                <a:cxn ang="0">
                  <a:pos x="0" y="0"/>
                </a:cxn>
                <a:cxn ang="0">
                  <a:pos x="6499" y="0"/>
                </a:cxn>
                <a:cxn ang="0">
                  <a:pos x="7000" y="500"/>
                </a:cxn>
                <a:cxn ang="0">
                  <a:pos x="6500" y="1000"/>
                </a:cxn>
                <a:cxn ang="0">
                  <a:pos x="0" y="1000"/>
                </a:cxn>
              </a:cxnLst>
              <a:rect l="T0" t="T1" r="T2" b="T3"/>
              <a:pathLst>
                <a:path w="7000" h="1000">
                  <a:moveTo>
                    <a:pt x="0" y="0"/>
                  </a:moveTo>
                  <a:lnTo>
                    <a:pt x="6499" y="0"/>
                  </a:lnTo>
                  <a:cubicBezTo>
                    <a:pt x="6776" y="0"/>
                    <a:pt x="7000" y="223"/>
                    <a:pt x="7000" y="500"/>
                  </a:cubicBezTo>
                  <a:cubicBezTo>
                    <a:pt x="7000" y="776"/>
                    <a:pt x="6776" y="999"/>
                    <a:pt x="6500" y="1000"/>
                  </a:cubicBezTo>
                  <a:lnTo>
                    <a:pt x="0" y="100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11269" name="Line 5"/>
            <p:cNvSpPr>
              <a:spLocks noChangeShapeType="1"/>
            </p:cNvSpPr>
            <p:nvPr/>
          </p:nvSpPr>
          <p:spPr bwMode="auto">
            <a:xfrm>
              <a:off x="0" y="768"/>
              <a:ext cx="5088" cy="0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22531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95263" y="228600"/>
            <a:ext cx="801528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2532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79248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1272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273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274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 Black" pitchFamily="34" charset="0"/>
              </a:defRPr>
            </a:lvl1pPr>
          </a:lstStyle>
          <a:p>
            <a:pPr>
              <a:defRPr/>
            </a:pPr>
            <a:fld id="{FE5B3414-3F87-430A-A4BF-CDBEB5C6AD4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4" r:id="rId1"/>
    <p:sldLayoutId id="2147483762" r:id="rId2"/>
    <p:sldLayoutId id="2147483763" r:id="rId3"/>
    <p:sldLayoutId id="2147483764" r:id="rId4"/>
    <p:sldLayoutId id="2147483765" r:id="rId5"/>
    <p:sldLayoutId id="2147483766" r:id="rId6"/>
    <p:sldLayoutId id="2147483767" r:id="rId7"/>
    <p:sldLayoutId id="2147483768" r:id="rId8"/>
    <p:sldLayoutId id="2147483769" r:id="rId9"/>
    <p:sldLayoutId id="2147483770" r:id="rId10"/>
    <p:sldLayoutId id="2147483771" r:id="rId11"/>
    <p:sldLayoutId id="2147483772" r:id="rId12"/>
    <p:sldLayoutId id="2147483773" r:id="rId13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2.emf"/><Relationship Id="rId5" Type="http://schemas.openxmlformats.org/officeDocument/2006/relationships/oleObject" Target="../embeddings/_____Microsoft_Excel_97-20031.xls"/><Relationship Id="rId4" Type="http://schemas.openxmlformats.org/officeDocument/2006/relationships/image" Target="../media/image1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.w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4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3.emf"/><Relationship Id="rId5" Type="http://schemas.openxmlformats.org/officeDocument/2006/relationships/oleObject" Target="../embeddings/_____Microsoft_Excel_97-20032.xls"/><Relationship Id="rId4" Type="http://schemas.openxmlformats.org/officeDocument/2006/relationships/image" Target="../media/image1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6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7" Type="http://schemas.openxmlformats.org/officeDocument/2006/relationships/image" Target="../media/image1.w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7.bin"/><Relationship Id="rId5" Type="http://schemas.openxmlformats.org/officeDocument/2006/relationships/image" Target="../media/image4.emf"/><Relationship Id="rId4" Type="http://schemas.openxmlformats.org/officeDocument/2006/relationships/oleObject" Target="../embeddings/_____Microsoft_Excel_97-20033.xls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8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304800"/>
            <a:ext cx="7315200" cy="533400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19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           </a:t>
            </a:r>
            <a:r>
              <a:rPr lang="ru-RU" sz="19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Финансовый отдел администрации Купросского сельского поселения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sz="half" idx="1"/>
          </p:nvPr>
        </p:nvSpPr>
        <p:spPr>
          <a:xfrm>
            <a:off x="609600" y="1600200"/>
            <a:ext cx="7924800" cy="1785938"/>
          </a:xfrm>
        </p:spPr>
        <p:txBody>
          <a:bodyPr/>
          <a:lstStyle/>
          <a:p>
            <a:pPr algn="r" eaLnBrk="1" hangingPunct="1">
              <a:buFont typeface="Wingdings" pitchFamily="2" charset="2"/>
              <a:buNone/>
              <a:defRPr/>
            </a:pPr>
            <a:r>
              <a:rPr lang="ru-RU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Отчет об исполнении  бюджета Купросского сельского поселения за </a:t>
            </a:r>
            <a:r>
              <a:rPr lang="ru-RU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2018 </a:t>
            </a:r>
            <a:r>
              <a:rPr lang="ru-RU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годы </a:t>
            </a:r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609600" y="3883025"/>
            <a:ext cx="7924800" cy="2136775"/>
          </a:xfrm>
        </p:spPr>
        <p:txBody>
          <a:bodyPr/>
          <a:lstStyle/>
          <a:p>
            <a:pPr algn="r" eaLnBrk="1" hangingPunct="1">
              <a:buFont typeface="Wingdings" pitchFamily="2" charset="2"/>
              <a:buNone/>
              <a:defRPr/>
            </a:pPr>
            <a:r>
              <a:rPr lang="ru-RU" sz="18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Заведующий  финансовым отделом</a:t>
            </a:r>
          </a:p>
          <a:p>
            <a:pPr algn="r" eaLnBrk="1" hangingPunct="1">
              <a:buFont typeface="Wingdings" pitchFamily="2" charset="2"/>
              <a:buNone/>
              <a:defRPr/>
            </a:pPr>
            <a:r>
              <a:rPr lang="ru-RU" sz="18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администрации Купросского сельского поселения</a:t>
            </a:r>
          </a:p>
          <a:p>
            <a:pPr algn="r" eaLnBrk="1" hangingPunct="1">
              <a:buFont typeface="Wingdings" pitchFamily="2" charset="2"/>
              <a:buNone/>
              <a:defRPr/>
            </a:pPr>
            <a:r>
              <a:rPr lang="ru-RU" sz="18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З.Н.Мальцева</a:t>
            </a:r>
          </a:p>
        </p:txBody>
      </p:sp>
      <p:sp>
        <p:nvSpPr>
          <p:cNvPr id="1030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031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/>
        </p:nvGraphicFramePr>
        <p:xfrm>
          <a:off x="457200" y="228600"/>
          <a:ext cx="6858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5" name="Рисунок" r:id="rId3" imgW="457200" imgH="457200" progId="Word.Picture.8">
                  <p:embed/>
                </p:oleObj>
              </mc:Choice>
              <mc:Fallback>
                <p:oleObj name="Рисунок" r:id="rId3" imgW="457200" imgH="457200" progId="Word.Picture.8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228600"/>
                        <a:ext cx="685800" cy="685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33600" y="228600"/>
            <a:ext cx="6096000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900" kern="0" dirty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+mj-ea"/>
                <a:cs typeface="+mj-cs"/>
              </a:rPr>
              <a:t> </a:t>
            </a:r>
            <a:r>
              <a:rPr lang="ru-RU" sz="1900" b="1" kern="0" dirty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+mj-ea"/>
                <a:cs typeface="+mj-cs"/>
              </a:rPr>
              <a:t>Финансовый отдел администрации Купросского сельского поселения</a:t>
            </a:r>
            <a:endParaRPr lang="ru-RU" dirty="0"/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228600"/>
            <a:ext cx="9906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2793335"/>
              </p:ext>
            </p:extLst>
          </p:nvPr>
        </p:nvGraphicFramePr>
        <p:xfrm>
          <a:off x="533400" y="1752603"/>
          <a:ext cx="8077200" cy="4441957"/>
        </p:xfrm>
        <a:graphic>
          <a:graphicData uri="http://schemas.openxmlformats.org/drawingml/2006/table">
            <a:tbl>
              <a:tblPr/>
              <a:tblGrid>
                <a:gridCol w="4548326"/>
                <a:gridCol w="976174"/>
                <a:gridCol w="952500"/>
                <a:gridCol w="1600200"/>
              </a:tblGrid>
              <a:tr h="38099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Показатель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план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факт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% 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исполнения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710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МП Купросского сельского поселения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15514,6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14177,1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91,4%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762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МП «Пожарная безопасность в КСП»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3912,6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3658,5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93,5%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762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МП «Привлечение граждан и их </a:t>
                      </a:r>
                      <a:r>
                        <a:rPr kumimoji="0" 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объед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.(по ДНД)»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65,4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20,0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30,6%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762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МП «Профилактика правонарушений»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1,0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1,0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100,0%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762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6666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uLnTx/>
                          <a:uFillTx/>
                          <a:latin typeface="Times New Roman" pitchFamily="18" charset="0"/>
                          <a:ea typeface="+mn-ea"/>
                          <a:cs typeface="+mn-cs"/>
                        </a:rPr>
                        <a:t>МП «Дорожная деятельность в КСП»</a:t>
                      </a:r>
                      <a:endParaRPr kumimoji="0" lang="ru-RU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uLnTx/>
                        <a:uFillTx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4295,8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3968,5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92,4%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762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МП «Энергосбережение и повышение э/э»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20,0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19,9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99,5%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762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МП «Развитие ЖКХ»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1926,4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1356,9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70,4%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762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МП «Развитие культуры в КСП»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3216,1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3123,8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97,1%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762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МП «Развитие библиотечного </a:t>
                      </a:r>
                      <a:r>
                        <a:rPr kumimoji="0" 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обслуж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 населения»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1986,3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1938,5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97,6%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762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МП «Поддержка ветеранского движения»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30,0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30,0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100,0%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762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МП «</a:t>
                      </a:r>
                      <a:r>
                        <a:rPr kumimoji="0" 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Формир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. доступной среды для инвалидов»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1,0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0,0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0,0%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762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МП «Развитие физкультуры и спорта»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60,0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60,0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100,0%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51337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304800"/>
            <a:ext cx="7315200" cy="533400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19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           </a:t>
            </a:r>
            <a:r>
              <a:rPr lang="ru-RU" sz="19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Финансовый  отдел  администрации  Купросского сельского поселения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609600" y="1600200"/>
            <a:ext cx="7924800" cy="4800600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ru-RU" sz="22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Параметры бюджета Купросского сельского 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ru-RU" sz="22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поселения за </a:t>
            </a:r>
            <a:r>
              <a:rPr lang="ru-RU" sz="22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2018г</a:t>
            </a:r>
            <a:r>
              <a:rPr lang="ru-RU" sz="22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.</a:t>
            </a:r>
          </a:p>
          <a:p>
            <a:pPr algn="r" eaLnBrk="1" hangingPunct="1">
              <a:buFont typeface="Wingdings" pitchFamily="2" charset="2"/>
              <a:buNone/>
              <a:defRPr/>
            </a:pPr>
            <a:r>
              <a:rPr lang="ru-RU" sz="22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(тыс.руб.)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endParaRPr lang="ru-RU" sz="2200" b="1" dirty="0" smtClean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  <a:p>
            <a:pPr algn="ctr" eaLnBrk="1" hangingPunct="1">
              <a:buFont typeface="Wingdings" pitchFamily="2" charset="2"/>
              <a:buNone/>
              <a:defRPr/>
            </a:pPr>
            <a:endParaRPr lang="ru-RU" sz="2200" b="1" dirty="0" smtClean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2054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055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2050" name="Object 7"/>
          <p:cNvGraphicFramePr>
            <a:graphicFrameLocks noChangeAspect="1"/>
          </p:cNvGraphicFramePr>
          <p:nvPr/>
        </p:nvGraphicFramePr>
        <p:xfrm>
          <a:off x="457200" y="228600"/>
          <a:ext cx="6858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94" name="Рисунок" r:id="rId3" imgW="457200" imgH="457200" progId="Word.Picture.8">
                  <p:embed/>
                </p:oleObj>
              </mc:Choice>
              <mc:Fallback>
                <p:oleObj name="Рисунок" r:id="rId3" imgW="457200" imgH="457200" progId="Word.Picture.8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228600"/>
                        <a:ext cx="685800" cy="685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1" name="Диаграм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28060905"/>
              </p:ext>
            </p:extLst>
          </p:nvPr>
        </p:nvGraphicFramePr>
        <p:xfrm>
          <a:off x="319088" y="2911475"/>
          <a:ext cx="8129587" cy="3787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95" name="Лист" r:id="rId5" imgW="5048178" imgH="2190594" progId="Excel.Sheet.8">
                  <p:embed/>
                </p:oleObj>
              </mc:Choice>
              <mc:Fallback>
                <p:oleObj name="Лист" r:id="rId5" imgW="5048178" imgH="2190594" progId="Excel.Sheet.8">
                  <p:embed/>
                  <p:pic>
                    <p:nvPicPr>
                      <p:cNvPr id="0" name="Picture 15"/>
                      <p:cNvPicPr>
                        <a:picLocks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9088" y="2911475"/>
                        <a:ext cx="8129587" cy="378777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304800"/>
            <a:ext cx="7315200" cy="533400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19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           </a:t>
            </a:r>
            <a:r>
              <a:rPr lang="ru-RU" sz="19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Финансовый отдел администрации Купросского сельского поселения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609600" y="1600200"/>
            <a:ext cx="7924800" cy="4800600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ru-RU" sz="22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Источники финансирования дефицита бюджета Купросского сельского поселения за </a:t>
            </a:r>
            <a:r>
              <a:rPr lang="ru-RU" sz="22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2018г</a:t>
            </a:r>
            <a:r>
              <a:rPr lang="ru-RU" sz="22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.</a:t>
            </a:r>
          </a:p>
          <a:p>
            <a:pPr algn="just" eaLnBrk="1" hangingPunct="1">
              <a:buFont typeface="Wingdings" pitchFamily="2" charset="2"/>
              <a:buNone/>
              <a:defRPr/>
            </a:pPr>
            <a:endParaRPr lang="ru-RU" sz="2200" b="1" dirty="0" smtClean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  <a:p>
            <a:pPr algn="ctr" eaLnBrk="1" hangingPunct="1">
              <a:buFont typeface="Wingdings" pitchFamily="2" charset="2"/>
              <a:buNone/>
              <a:defRPr/>
            </a:pPr>
            <a:endParaRPr lang="ru-RU" sz="2200" b="1" dirty="0" smtClean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4098" name="Object 7"/>
          <p:cNvGraphicFramePr>
            <a:graphicFrameLocks noChangeAspect="1"/>
          </p:cNvGraphicFramePr>
          <p:nvPr/>
        </p:nvGraphicFramePr>
        <p:xfrm>
          <a:off x="457200" y="228600"/>
          <a:ext cx="6858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73" name="Рисунок" r:id="rId3" imgW="457200" imgH="457200" progId="Word.Picture.8">
                  <p:embed/>
                </p:oleObj>
              </mc:Choice>
              <mc:Fallback>
                <p:oleObj name="Рисунок" r:id="rId3" imgW="457200" imgH="457200" progId="Word.Picture.8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228600"/>
                        <a:ext cx="685800" cy="685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8797794"/>
              </p:ext>
            </p:extLst>
          </p:nvPr>
        </p:nvGraphicFramePr>
        <p:xfrm>
          <a:off x="762000" y="2590800"/>
          <a:ext cx="7467600" cy="1925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19600"/>
                <a:gridCol w="1016000"/>
                <a:gridCol w="1016000"/>
                <a:gridCol w="1016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Источники финансирования дефицита бюджета</a:t>
                      </a:r>
                      <a:endParaRPr lang="ru-RU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План</a:t>
                      </a:r>
                      <a:r>
                        <a:rPr lang="ru-RU" b="1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b="1" baseline="0" dirty="0" err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первон</a:t>
                      </a:r>
                      <a:endParaRPr lang="ru-RU" b="1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План </a:t>
                      </a:r>
                      <a:r>
                        <a:rPr lang="ru-RU" b="1" dirty="0" err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уточн</a:t>
                      </a:r>
                      <a:endParaRPr lang="ru-RU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Факт (профицит)</a:t>
                      </a:r>
                      <a:endParaRPr lang="ru-RU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ВСЕГО:</a:t>
                      </a:r>
                      <a:endParaRPr lang="ru-RU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-205,7</a:t>
                      </a:r>
                      <a:endParaRPr lang="en-US" b="1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-1534,4</a:t>
                      </a:r>
                      <a:endParaRPr lang="en-US" b="1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187,3</a:t>
                      </a:r>
                      <a:endParaRPr lang="ru-RU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b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Изменение остатков</a:t>
                      </a:r>
                      <a:r>
                        <a:rPr lang="ru-RU" b="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средств на счетах по учёту средств  бюджета поселения</a:t>
                      </a:r>
                      <a:endParaRPr lang="ru-RU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-205,7</a:t>
                      </a:r>
                      <a:endParaRPr lang="ru-RU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-1534,4</a:t>
                      </a:r>
                      <a:endParaRPr lang="ru-RU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187,3</a:t>
                      </a:r>
                      <a:endParaRPr lang="ru-RU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1900" dirty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  <a:r>
              <a:rPr lang="ru-RU" sz="1900" b="1" dirty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Финансовый отдел администрации Купросского сельского </a:t>
            </a:r>
            <a:r>
              <a:rPr lang="ru-RU" sz="19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поселения</a:t>
            </a:r>
            <a:br>
              <a:rPr lang="ru-RU" sz="19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</a:br>
            <a:endParaRPr lang="ru-RU" dirty="0"/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145789673"/>
              </p:ext>
            </p:extLst>
          </p:nvPr>
        </p:nvGraphicFramePr>
        <p:xfrm>
          <a:off x="685800" y="2011681"/>
          <a:ext cx="7848600" cy="43586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914400"/>
                <a:gridCol w="990600"/>
                <a:gridCol w="990600"/>
                <a:gridCol w="914400"/>
                <a:gridCol w="990600"/>
              </a:tblGrid>
              <a:tr h="542262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C00000"/>
                          </a:solidFill>
                        </a:rPr>
                        <a:t>Вид дохода</a:t>
                      </a:r>
                      <a:endParaRPr lang="ru-RU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solidFill>
                            <a:srgbClr val="C00000"/>
                          </a:solidFill>
                        </a:rPr>
                        <a:t>2017г </a:t>
                      </a:r>
                      <a:r>
                        <a:rPr lang="ru-RU" sz="900" dirty="0" smtClean="0">
                          <a:solidFill>
                            <a:srgbClr val="C00000"/>
                          </a:solidFill>
                        </a:rPr>
                        <a:t>факт</a:t>
                      </a:r>
                      <a:endParaRPr lang="ru-RU" sz="9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solidFill>
                            <a:srgbClr val="C00000"/>
                          </a:solidFill>
                        </a:rPr>
                        <a:t>2018  </a:t>
                      </a:r>
                      <a:r>
                        <a:rPr lang="ru-RU" sz="900" dirty="0" err="1" smtClean="0">
                          <a:solidFill>
                            <a:srgbClr val="C00000"/>
                          </a:solidFill>
                        </a:rPr>
                        <a:t>первонач</a:t>
                      </a:r>
                      <a:endParaRPr lang="ru-RU" sz="9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solidFill>
                            <a:srgbClr val="C00000"/>
                          </a:solidFill>
                        </a:rPr>
                        <a:t>2018г </a:t>
                      </a:r>
                      <a:r>
                        <a:rPr lang="ru-RU" sz="900" dirty="0" smtClean="0">
                          <a:solidFill>
                            <a:srgbClr val="C00000"/>
                          </a:solidFill>
                        </a:rPr>
                        <a:t>уточнен</a:t>
                      </a:r>
                      <a:endParaRPr lang="ru-RU" sz="9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solidFill>
                            <a:srgbClr val="C00000"/>
                          </a:solidFill>
                        </a:rPr>
                        <a:t>2018г </a:t>
                      </a:r>
                      <a:r>
                        <a:rPr lang="ru-RU" sz="900" dirty="0" smtClean="0">
                          <a:solidFill>
                            <a:srgbClr val="C00000"/>
                          </a:solidFill>
                        </a:rPr>
                        <a:t>факт</a:t>
                      </a:r>
                      <a:endParaRPr lang="ru-RU" sz="9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solidFill>
                            <a:srgbClr val="C00000"/>
                          </a:solidFill>
                        </a:rPr>
                        <a:t>%исполнения к уточнен</a:t>
                      </a:r>
                      <a:endParaRPr lang="ru-RU" sz="9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448337">
                <a:tc>
                  <a:txBody>
                    <a:bodyPr/>
                    <a:lstStyle/>
                    <a:p>
                      <a:r>
                        <a:rPr lang="ru-RU" sz="1200" b="1" dirty="0" smtClean="0"/>
                        <a:t>Налог на доходы физических</a:t>
                      </a:r>
                      <a:r>
                        <a:rPr lang="ru-RU" sz="1200" b="1" baseline="0" dirty="0" smtClean="0"/>
                        <a:t> лиц (10%)</a:t>
                      </a:r>
                      <a:endParaRPr lang="ru-R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/>
                        <a:t>963,9</a:t>
                      </a:r>
                      <a:endParaRPr lang="ru-R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/>
                        <a:t>980,5</a:t>
                      </a:r>
                      <a:endParaRPr lang="ru-R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/>
                        <a:t>1010,0</a:t>
                      </a:r>
                      <a:endParaRPr lang="ru-R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/>
                        <a:t>1028,4</a:t>
                      </a:r>
                      <a:endParaRPr lang="ru-R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/>
                        <a:t>101,8</a:t>
                      </a:r>
                      <a:endParaRPr lang="ru-RU" sz="1200" b="1" dirty="0"/>
                    </a:p>
                  </a:txBody>
                  <a:tcPr/>
                </a:tc>
              </a:tr>
              <a:tr h="448337">
                <a:tc>
                  <a:txBody>
                    <a:bodyPr/>
                    <a:lstStyle/>
                    <a:p>
                      <a:r>
                        <a:rPr lang="ru-RU" sz="1200" b="1" dirty="0" smtClean="0"/>
                        <a:t>Акцизы на горюче-смазочные товары</a:t>
                      </a:r>
                      <a:endParaRPr lang="ru-R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/>
                        <a:t>1330,2</a:t>
                      </a:r>
                      <a:endParaRPr lang="ru-R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/>
                        <a:t>1379,5</a:t>
                      </a:r>
                      <a:endParaRPr lang="ru-R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/>
                        <a:t>1403,4</a:t>
                      </a:r>
                      <a:endParaRPr lang="ru-R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/>
                        <a:t>1458,1</a:t>
                      </a:r>
                      <a:endParaRPr lang="ru-R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/>
                        <a:t>103,9</a:t>
                      </a:r>
                      <a:endParaRPr lang="ru-RU" sz="1200" b="1" dirty="0"/>
                    </a:p>
                  </a:txBody>
                  <a:tcPr/>
                </a:tc>
              </a:tr>
              <a:tr h="295779">
                <a:tc>
                  <a:txBody>
                    <a:bodyPr/>
                    <a:lstStyle/>
                    <a:p>
                      <a:r>
                        <a:rPr lang="ru-RU" sz="1200" b="1" dirty="0" smtClean="0"/>
                        <a:t>Единый сельхозналог (30%)</a:t>
                      </a:r>
                      <a:endParaRPr lang="ru-R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/>
                        <a:t>134,2</a:t>
                      </a:r>
                      <a:endParaRPr lang="ru-R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/>
                        <a:t>48,6</a:t>
                      </a:r>
                      <a:endParaRPr lang="ru-R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/>
                        <a:t>9,5</a:t>
                      </a:r>
                      <a:endParaRPr lang="ru-R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/>
                        <a:t>9,4</a:t>
                      </a:r>
                      <a:endParaRPr lang="ru-R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/>
                        <a:t>99,4</a:t>
                      </a:r>
                      <a:endParaRPr lang="ru-RU" sz="1200" b="1" dirty="0"/>
                    </a:p>
                  </a:txBody>
                  <a:tcPr/>
                </a:tc>
              </a:tr>
              <a:tr h="381158">
                <a:tc>
                  <a:txBody>
                    <a:bodyPr/>
                    <a:lstStyle/>
                    <a:p>
                      <a:r>
                        <a:rPr lang="ru-RU" sz="1200" b="1" dirty="0" smtClean="0"/>
                        <a:t>Налог на имущество</a:t>
                      </a:r>
                      <a:r>
                        <a:rPr lang="ru-RU" sz="1200" b="1" baseline="0" dirty="0" smtClean="0"/>
                        <a:t> физических лиц (100%)</a:t>
                      </a:r>
                      <a:endParaRPr lang="ru-R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/>
                        <a:t>149,0</a:t>
                      </a:r>
                      <a:endParaRPr lang="ru-R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/>
                        <a:t>125,8</a:t>
                      </a:r>
                      <a:endParaRPr lang="ru-R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/>
                        <a:t>150,0</a:t>
                      </a:r>
                      <a:endParaRPr lang="ru-R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/>
                        <a:t>149,0</a:t>
                      </a:r>
                      <a:endParaRPr lang="ru-R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/>
                        <a:t>99,3</a:t>
                      </a:r>
                      <a:endParaRPr lang="ru-RU" sz="1200" b="1" dirty="0"/>
                    </a:p>
                  </a:txBody>
                  <a:tcPr/>
                </a:tc>
              </a:tr>
              <a:tr h="295779">
                <a:tc>
                  <a:txBody>
                    <a:bodyPr/>
                    <a:lstStyle/>
                    <a:p>
                      <a:r>
                        <a:rPr lang="ru-RU" sz="1200" b="1" dirty="0" smtClean="0"/>
                        <a:t>Транспортный налог (50%)</a:t>
                      </a:r>
                      <a:endParaRPr lang="ru-R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/>
                        <a:t>651,6</a:t>
                      </a:r>
                      <a:endParaRPr lang="ru-R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/>
                        <a:t>639,0</a:t>
                      </a:r>
                      <a:endParaRPr lang="ru-R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/>
                        <a:t>632,7</a:t>
                      </a:r>
                      <a:endParaRPr lang="ru-R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/>
                        <a:t>643,2</a:t>
                      </a:r>
                      <a:endParaRPr lang="ru-R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/>
                        <a:t>101,7</a:t>
                      </a:r>
                      <a:endParaRPr lang="ru-RU" sz="1200" b="1" dirty="0"/>
                    </a:p>
                  </a:txBody>
                  <a:tcPr/>
                </a:tc>
              </a:tr>
              <a:tr h="295779">
                <a:tc>
                  <a:txBody>
                    <a:bodyPr/>
                    <a:lstStyle/>
                    <a:p>
                      <a:r>
                        <a:rPr lang="ru-RU" sz="1200" b="1" dirty="0" smtClean="0"/>
                        <a:t>Земельный налог (100%)</a:t>
                      </a:r>
                      <a:endParaRPr lang="ru-R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/>
                        <a:t>598,6</a:t>
                      </a:r>
                      <a:endParaRPr lang="ru-R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/>
                        <a:t>633,3</a:t>
                      </a:r>
                      <a:endParaRPr lang="ru-R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/>
                        <a:t>633,3</a:t>
                      </a:r>
                      <a:endParaRPr lang="ru-R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/>
                        <a:t>638,3</a:t>
                      </a:r>
                      <a:endParaRPr lang="ru-R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/>
                        <a:t>100,8</a:t>
                      </a:r>
                      <a:endParaRPr lang="ru-RU" sz="1200" b="1" dirty="0"/>
                    </a:p>
                  </a:txBody>
                  <a:tcPr/>
                </a:tc>
              </a:tr>
              <a:tr h="492965">
                <a:tc>
                  <a:txBody>
                    <a:bodyPr/>
                    <a:lstStyle/>
                    <a:p>
                      <a:r>
                        <a:rPr lang="ru-RU" sz="1200" b="1" dirty="0" smtClean="0"/>
                        <a:t>Доходы от использования имущества(100%)</a:t>
                      </a:r>
                      <a:endParaRPr lang="ru-R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/>
                        <a:t>139,8</a:t>
                      </a:r>
                      <a:endParaRPr lang="ru-R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/>
                        <a:t>147,9</a:t>
                      </a:r>
                      <a:endParaRPr lang="ru-R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/>
                        <a:t>117,4</a:t>
                      </a:r>
                      <a:endParaRPr lang="ru-R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/>
                        <a:t>103,6</a:t>
                      </a:r>
                      <a:endParaRPr lang="ru-R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/>
                        <a:t>88,2</a:t>
                      </a:r>
                      <a:endParaRPr lang="ru-RU" sz="1200" b="1" dirty="0"/>
                    </a:p>
                  </a:txBody>
                  <a:tcPr/>
                </a:tc>
              </a:tr>
              <a:tr h="332955">
                <a:tc>
                  <a:txBody>
                    <a:bodyPr/>
                    <a:lstStyle/>
                    <a:p>
                      <a:r>
                        <a:rPr lang="ru-RU" sz="1200" b="1" dirty="0" smtClean="0"/>
                        <a:t>госпошлина</a:t>
                      </a:r>
                      <a:endParaRPr lang="ru-R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/>
                        <a:t>6,73</a:t>
                      </a:r>
                      <a:endParaRPr lang="ru-R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/>
                        <a:t>6,2</a:t>
                      </a:r>
                      <a:endParaRPr lang="ru-R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/>
                        <a:t>6,2</a:t>
                      </a:r>
                      <a:endParaRPr lang="ru-R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/>
                        <a:t>6,5</a:t>
                      </a:r>
                      <a:endParaRPr lang="ru-R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/>
                        <a:t>104,8</a:t>
                      </a:r>
                      <a:endParaRPr lang="ru-RU" sz="1200" b="1" dirty="0"/>
                    </a:p>
                  </a:txBody>
                  <a:tcPr/>
                </a:tc>
              </a:tr>
              <a:tr h="274319">
                <a:tc>
                  <a:txBody>
                    <a:bodyPr/>
                    <a:lstStyle/>
                    <a:p>
                      <a:r>
                        <a:rPr lang="ru-RU" sz="1200" b="1" dirty="0" smtClean="0"/>
                        <a:t>Прочие доходы</a:t>
                      </a:r>
                      <a:endParaRPr lang="ru-R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/>
                        <a:t>371,4</a:t>
                      </a:r>
                      <a:endParaRPr lang="ru-R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/>
                        <a:t>155,0</a:t>
                      </a:r>
                      <a:endParaRPr lang="ru-R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/>
                        <a:t>201,7</a:t>
                      </a:r>
                      <a:endParaRPr lang="ru-R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/>
                        <a:t>218,3</a:t>
                      </a:r>
                      <a:endParaRPr lang="ru-R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/>
                        <a:t>108,2</a:t>
                      </a:r>
                    </a:p>
                    <a:p>
                      <a:endParaRPr lang="ru-RU" sz="1200" b="1" dirty="0"/>
                    </a:p>
                  </a:txBody>
                  <a:tcPr/>
                </a:tc>
              </a:tr>
              <a:tr h="274319">
                <a:tc>
                  <a:txBody>
                    <a:bodyPr/>
                    <a:lstStyle/>
                    <a:p>
                      <a:r>
                        <a:rPr lang="ru-RU" sz="1200" b="1" dirty="0" smtClean="0"/>
                        <a:t>Итого</a:t>
                      </a:r>
                      <a:endParaRPr lang="ru-R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/>
                        <a:t>4345,4</a:t>
                      </a:r>
                      <a:endParaRPr lang="ru-R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/>
                        <a:t>4115,8</a:t>
                      </a:r>
                      <a:endParaRPr lang="ru-R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/>
                        <a:t>4164,2</a:t>
                      </a:r>
                      <a:endParaRPr lang="ru-R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/>
                        <a:t>4254,8</a:t>
                      </a:r>
                      <a:endParaRPr lang="ru-R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/>
                        <a:t>102,2</a:t>
                      </a:r>
                      <a:endParaRPr lang="ru-RU" sz="12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90600" y="1447800"/>
            <a:ext cx="7620000" cy="533400"/>
          </a:xfrm>
        </p:spPr>
        <p:txBody>
          <a:bodyPr/>
          <a:lstStyle/>
          <a:p>
            <a:r>
              <a:rPr lang="ru-RU" sz="1600" b="1" dirty="0" smtClean="0"/>
              <a:t>Поступления в Бюджет Купросского сельского поселения за </a:t>
            </a:r>
            <a:r>
              <a:rPr lang="ru-RU" sz="1600" b="1" dirty="0" smtClean="0"/>
              <a:t>2017-2018годы  </a:t>
            </a:r>
            <a:r>
              <a:rPr lang="ru-RU" sz="1600" b="1" dirty="0" smtClean="0"/>
              <a:t>по налоговым и неналоговым доходам (</a:t>
            </a:r>
            <a:r>
              <a:rPr lang="ru-RU" sz="1600" b="1" dirty="0" err="1" smtClean="0"/>
              <a:t>тыс.рублей</a:t>
            </a:r>
            <a:r>
              <a:rPr lang="ru-RU" sz="1600" dirty="0" smtClean="0"/>
              <a:t>)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1344948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304800"/>
            <a:ext cx="7315200" cy="533400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19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           </a:t>
            </a:r>
            <a:r>
              <a:rPr lang="ru-RU" sz="19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Финансовый отдел администрации Купросского сельского поселения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457200" y="1371600"/>
            <a:ext cx="8077200" cy="5029200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ru-RU" sz="22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Безвозмездные поступления бюджета Купросского сельского поселения по безвозмездным поступлениям за </a:t>
            </a:r>
            <a:r>
              <a:rPr lang="ru-RU" sz="22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2018г</a:t>
            </a:r>
            <a:endParaRPr lang="ru-RU" sz="1800" dirty="0" smtClean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  <a:p>
            <a:pPr algn="r" eaLnBrk="1" hangingPunct="1">
              <a:buFont typeface="Wingdings" pitchFamily="2" charset="2"/>
              <a:buNone/>
              <a:defRPr/>
            </a:pPr>
            <a:r>
              <a:rPr lang="ru-RU" sz="2000" dirty="0" smtClean="0">
                <a:latin typeface="Times New Roman" pitchFamily="18" charset="0"/>
              </a:rPr>
              <a:t>(тыс. руб.)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endParaRPr lang="ru-RU" sz="2200" b="1" dirty="0" smtClean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  <a:p>
            <a:pPr algn="just" eaLnBrk="1" hangingPunct="1">
              <a:buFont typeface="Wingdings" pitchFamily="2" charset="2"/>
              <a:buNone/>
              <a:defRPr/>
            </a:pPr>
            <a:endParaRPr lang="ru-RU" sz="2200" b="1" dirty="0" smtClean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  <a:p>
            <a:pPr algn="ctr" eaLnBrk="1" hangingPunct="1">
              <a:buFont typeface="Wingdings" pitchFamily="2" charset="2"/>
              <a:buNone/>
              <a:defRPr/>
            </a:pPr>
            <a:endParaRPr lang="ru-RU" sz="2200" b="1" dirty="0" smtClean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922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9218" name="Object 7"/>
          <p:cNvGraphicFramePr>
            <a:graphicFrameLocks noChangeAspect="1"/>
          </p:cNvGraphicFramePr>
          <p:nvPr/>
        </p:nvGraphicFramePr>
        <p:xfrm>
          <a:off x="457200" y="228600"/>
          <a:ext cx="6858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98" name="Рисунок" r:id="rId4" imgW="457200" imgH="457200" progId="Word.Picture.8">
                  <p:embed/>
                </p:oleObj>
              </mc:Choice>
              <mc:Fallback>
                <p:oleObj name="Рисунок" r:id="rId4" imgW="457200" imgH="457200" progId="Word.Picture.8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228600"/>
                        <a:ext cx="685800" cy="685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8234269"/>
              </p:ext>
            </p:extLst>
          </p:nvPr>
        </p:nvGraphicFramePr>
        <p:xfrm>
          <a:off x="647699" y="2590800"/>
          <a:ext cx="7848601" cy="34747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33833"/>
                <a:gridCol w="1153692"/>
                <a:gridCol w="1153692"/>
                <a:gridCol w="1153692"/>
                <a:gridCol w="1153692"/>
              </a:tblGrid>
              <a:tr h="791539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Показатель</a:t>
                      </a:r>
                      <a:endParaRPr lang="ru-RU" sz="14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2017 </a:t>
                      </a:r>
                      <a:r>
                        <a:rPr lang="ru-RU" sz="14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г</a:t>
                      </a:r>
                      <a:endParaRPr lang="ru-RU" sz="14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2018г </a:t>
                      </a:r>
                      <a:r>
                        <a:rPr lang="ru-RU" sz="14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уточненный</a:t>
                      </a:r>
                    </a:p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2018г </a:t>
                      </a:r>
                      <a:r>
                        <a:rPr lang="ru-RU" sz="14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исполнено</a:t>
                      </a:r>
                      <a:endParaRPr lang="ru-RU" sz="14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% исполнения</a:t>
                      </a:r>
                      <a:endParaRPr lang="ru-RU" sz="14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0523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ВСЕГО:</a:t>
                      </a:r>
                      <a:endParaRPr lang="ru-RU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16970,7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16013,7</a:t>
                      </a:r>
                      <a:endParaRPr lang="ru-RU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16014,7</a:t>
                      </a:r>
                      <a:endParaRPr lang="ru-RU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17836">
                <a:tc>
                  <a:txBody>
                    <a:bodyPr/>
                    <a:lstStyle/>
                    <a:p>
                      <a:pPr algn="l"/>
                      <a:r>
                        <a:rPr lang="ru-RU" sz="1600" b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Дотации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13593,7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13634,2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13634,2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59083">
                <a:tc>
                  <a:txBody>
                    <a:bodyPr/>
                    <a:lstStyle/>
                    <a:p>
                      <a:pPr algn="l"/>
                      <a:r>
                        <a:rPr lang="ru-RU" sz="1600" b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Субвенции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377,3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420,3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420,3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04803">
                <a:tc>
                  <a:txBody>
                    <a:bodyPr/>
                    <a:lstStyle/>
                    <a:p>
                      <a:pPr algn="l"/>
                      <a:r>
                        <a:rPr lang="ru-RU" sz="1600" b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Субсидии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1194,8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1233,2</a:t>
                      </a:r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1233,2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79123">
                <a:tc>
                  <a:txBody>
                    <a:bodyPr/>
                    <a:lstStyle/>
                    <a:p>
                      <a:pPr algn="l"/>
                      <a:r>
                        <a:rPr lang="ru-RU" sz="1600" b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ИМБТ по передаче полномочий</a:t>
                      </a:r>
                    </a:p>
                    <a:p>
                      <a:pPr algn="l"/>
                      <a:r>
                        <a:rPr lang="ru-RU" sz="1600" b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Иные</a:t>
                      </a:r>
                      <a:r>
                        <a:rPr lang="ru-RU" sz="1600" b="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межбюджетные трансферты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1269,6</a:t>
                      </a:r>
                    </a:p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718,7</a:t>
                      </a:r>
                    </a:p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402,6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718,7</a:t>
                      </a:r>
                    </a:p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402,6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</a:p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79123">
                <a:tc>
                  <a:txBody>
                    <a:bodyPr/>
                    <a:lstStyle/>
                    <a:p>
                      <a:pPr algn="l"/>
                      <a:r>
                        <a:rPr lang="ru-RU" sz="1600" b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Возврат остатков субсидий, субвенций, ИМБТ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535,3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-395,2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-394,1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99,7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304800"/>
            <a:ext cx="7315200" cy="533400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19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           </a:t>
            </a:r>
            <a:r>
              <a:rPr lang="ru-RU" sz="19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Финансовый отдел администрации Купросского сельского поселения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609600" y="1600200"/>
            <a:ext cx="8001000" cy="4495800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ru-RU" sz="22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Соотношение собственных и безвозмездных доходов в доходной части бюджета Купросского сельского поселения </a:t>
            </a:r>
            <a:r>
              <a:rPr lang="ru-RU" sz="22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в2018г</a:t>
            </a:r>
            <a:endParaRPr lang="ru-RU" sz="2200" b="1" dirty="0" smtClean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  <a:p>
            <a:pPr algn="ctr" eaLnBrk="1" hangingPunct="1">
              <a:buFont typeface="Wingdings" pitchFamily="2" charset="2"/>
              <a:buNone/>
              <a:defRPr/>
            </a:pPr>
            <a:endParaRPr lang="ru-RU" sz="2200" b="1" dirty="0" smtClean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  <a:p>
            <a:pPr algn="just" eaLnBrk="1" hangingPunct="1">
              <a:buFont typeface="Wingdings" pitchFamily="2" charset="2"/>
              <a:buNone/>
              <a:defRPr/>
            </a:pPr>
            <a:endParaRPr lang="ru-RU" sz="2200" b="1" dirty="0" smtClean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  <a:p>
            <a:pPr algn="ctr" eaLnBrk="1" hangingPunct="1">
              <a:buFont typeface="Wingdings" pitchFamily="2" charset="2"/>
              <a:buNone/>
              <a:defRPr/>
            </a:pPr>
            <a:endParaRPr lang="ru-RU" sz="2200" b="1" dirty="0" smtClean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7174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7175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7170" name="Object 7"/>
          <p:cNvGraphicFramePr>
            <a:graphicFrameLocks noChangeAspect="1"/>
          </p:cNvGraphicFramePr>
          <p:nvPr/>
        </p:nvGraphicFramePr>
        <p:xfrm>
          <a:off x="457200" y="228600"/>
          <a:ext cx="6858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24" name="Рисунок" r:id="rId3" imgW="457200" imgH="457200" progId="Word.Picture.8">
                  <p:embed/>
                </p:oleObj>
              </mc:Choice>
              <mc:Fallback>
                <p:oleObj name="Рисунок" r:id="rId3" imgW="457200" imgH="457200" progId="Word.Picture.8">
                  <p:embed/>
                  <p:pic>
                    <p:nvPicPr>
                      <p:cNvPr id="0" name="Picture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228600"/>
                        <a:ext cx="685800" cy="685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1" name="Диаграмма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58668537"/>
              </p:ext>
            </p:extLst>
          </p:nvPr>
        </p:nvGraphicFramePr>
        <p:xfrm>
          <a:off x="609600" y="2895600"/>
          <a:ext cx="8131175" cy="3040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25" name="Лист" r:id="rId5" imgW="5676948" imgH="1533454" progId="Excel.Sheet.8">
                  <p:embed/>
                </p:oleObj>
              </mc:Choice>
              <mc:Fallback>
                <p:oleObj name="Лист" r:id="rId5" imgW="5676948" imgH="1533454" progId="Excel.Sheet.8">
                  <p:embed/>
                  <p:pic>
                    <p:nvPicPr>
                      <p:cNvPr id="0" name="Picture 19"/>
                      <p:cNvPicPr>
                        <a:picLocks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2895600"/>
                        <a:ext cx="8131175" cy="3040063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304800"/>
            <a:ext cx="7315200" cy="533400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19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           </a:t>
            </a:r>
            <a:r>
              <a:rPr lang="ru-RU" sz="19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Финансовый отдел администрации Купросского сельского поселения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533400" y="838200"/>
            <a:ext cx="8610600" cy="5486400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endParaRPr lang="ru-RU" sz="2000" b="1" dirty="0" smtClean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ru-RU" sz="20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Исполнение расходной части бюджета Купросского 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ru-RU" sz="20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сельского поселения </a:t>
            </a:r>
            <a:r>
              <a:rPr lang="ru-RU" sz="2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з</a:t>
            </a:r>
            <a:r>
              <a:rPr lang="ru-RU" sz="20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а </a:t>
            </a:r>
            <a:r>
              <a:rPr lang="ru-RU" sz="20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2018г </a:t>
            </a:r>
            <a:r>
              <a:rPr lang="ru-RU" sz="20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(тыс. руб.)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endParaRPr lang="ru-RU" sz="2200" b="1" dirty="0" smtClean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126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127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1266" name="Object 7"/>
          <p:cNvGraphicFramePr>
            <a:graphicFrameLocks noChangeAspect="1"/>
          </p:cNvGraphicFramePr>
          <p:nvPr/>
        </p:nvGraphicFramePr>
        <p:xfrm>
          <a:off x="457200" y="228600"/>
          <a:ext cx="6858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49" name="Рисунок" r:id="rId4" imgW="457200" imgH="457200" progId="Word.Picture.8">
                  <p:embed/>
                </p:oleObj>
              </mc:Choice>
              <mc:Fallback>
                <p:oleObj name="Рисунок" r:id="rId4" imgW="457200" imgH="457200" progId="Word.Picture.8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228600"/>
                        <a:ext cx="685800" cy="685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7673464"/>
              </p:ext>
            </p:extLst>
          </p:nvPr>
        </p:nvGraphicFramePr>
        <p:xfrm>
          <a:off x="529561" y="2011680"/>
          <a:ext cx="8084875" cy="381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3839"/>
                <a:gridCol w="990600"/>
                <a:gridCol w="1143000"/>
                <a:gridCol w="1143000"/>
                <a:gridCol w="994436"/>
              </a:tblGrid>
              <a:tr h="246185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Направление расходов (отрасль)</a:t>
                      </a:r>
                      <a:endParaRPr lang="ru-RU" sz="12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2018 </a:t>
                      </a:r>
                      <a:r>
                        <a:rPr lang="ru-RU" sz="1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первонач.</a:t>
                      </a:r>
                      <a:endParaRPr lang="ru-RU" sz="12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2018г</a:t>
                      </a:r>
                      <a:endParaRPr lang="ru-RU" sz="120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уточнен</a:t>
                      </a:r>
                      <a:endParaRPr lang="ru-RU" sz="12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2018г </a:t>
                      </a:r>
                      <a:r>
                        <a:rPr lang="ru-RU" sz="1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исполнение</a:t>
                      </a:r>
                      <a:endParaRPr lang="ru-RU" sz="12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%исполнения</a:t>
                      </a:r>
                      <a:endParaRPr lang="ru-RU" sz="12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52000">
                <a:tc>
                  <a:txBody>
                    <a:bodyPr/>
                    <a:lstStyle/>
                    <a:p>
                      <a:pPr algn="l"/>
                      <a:r>
                        <a:rPr lang="ru-RU" sz="1200" b="1" dirty="0" smtClean="0">
                          <a:effectLst/>
                        </a:rPr>
                        <a:t>Общегосударственные вопросы, в </a:t>
                      </a:r>
                      <a:r>
                        <a:rPr lang="ru-RU" sz="1200" b="1" dirty="0" err="1" smtClean="0">
                          <a:effectLst/>
                        </a:rPr>
                        <a:t>т.числе</a:t>
                      </a:r>
                      <a:r>
                        <a:rPr lang="ru-RU" sz="1200" b="1" smtClean="0">
                          <a:effectLst/>
                        </a:rPr>
                        <a:t>: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4468,6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5238,5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5106,7</a:t>
                      </a:r>
                      <a:endParaRPr lang="ru-RU" sz="12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97,5</a:t>
                      </a:r>
                      <a:endParaRPr lang="ru-RU" sz="12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04800">
                <a:tc>
                  <a:txBody>
                    <a:bodyPr/>
                    <a:lstStyle/>
                    <a:p>
                      <a:r>
                        <a:rPr lang="ru-RU" sz="1200" spc="0" dirty="0" smtClean="0"/>
                        <a:t>Содержание ОМСУ</a:t>
                      </a:r>
                      <a:endParaRPr lang="ru-RU" sz="1200" spc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/>
                        <a:t>4178,6</a:t>
                      </a:r>
                      <a:endParaRPr lang="ru-RU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spc="0" dirty="0" smtClean="0">
                          <a:latin typeface="Times New Roman" pitchFamily="18" charset="0"/>
                          <a:cs typeface="Times New Roman" pitchFamily="18" charset="0"/>
                        </a:rPr>
                        <a:t>4692,0</a:t>
                      </a:r>
                      <a:endParaRPr lang="ru-RU" sz="1100" b="1" spc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spc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4605,0</a:t>
                      </a:r>
                      <a:endParaRPr lang="ru-RU" sz="1100" b="1" spc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spc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98,1</a:t>
                      </a:r>
                      <a:endParaRPr lang="ru-RU" sz="1100" b="1" spc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13360">
                <a:tc>
                  <a:txBody>
                    <a:bodyPr/>
                    <a:lstStyle/>
                    <a:p>
                      <a:r>
                        <a:rPr lang="ru-RU" sz="1200" spc="0" dirty="0" smtClean="0"/>
                        <a:t>Передача</a:t>
                      </a:r>
                      <a:r>
                        <a:rPr lang="ru-RU" sz="1200" spc="0" baseline="0" dirty="0" smtClean="0"/>
                        <a:t> полномочий</a:t>
                      </a:r>
                      <a:endParaRPr lang="ru-RU" sz="1200" spc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/>
                        <a:t>125,7</a:t>
                      </a:r>
                      <a:endParaRPr lang="ru-RU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spc="0" dirty="0" smtClean="0">
                          <a:latin typeface="Times New Roman" pitchFamily="18" charset="0"/>
                          <a:cs typeface="Times New Roman" pitchFamily="18" charset="0"/>
                        </a:rPr>
                        <a:t>150,9</a:t>
                      </a:r>
                      <a:endParaRPr lang="ru-RU" sz="1100" b="1" spc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spc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150,9</a:t>
                      </a:r>
                      <a:endParaRPr lang="ru-RU" sz="1100" b="1" spc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spc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sz="1100" b="1" spc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28600">
                <a:tc>
                  <a:txBody>
                    <a:bodyPr/>
                    <a:lstStyle/>
                    <a:p>
                      <a:r>
                        <a:rPr lang="ru-RU" sz="1200" spc="0" dirty="0" smtClean="0"/>
                        <a:t>Прочие расходы</a:t>
                      </a:r>
                      <a:endParaRPr lang="ru-RU" sz="1200" spc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/>
                        <a:t>164,3</a:t>
                      </a:r>
                      <a:endParaRPr lang="ru-RU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spc="0" dirty="0" smtClean="0">
                          <a:latin typeface="Times New Roman" pitchFamily="18" charset="0"/>
                          <a:cs typeface="Times New Roman" pitchFamily="18" charset="0"/>
                        </a:rPr>
                        <a:t>395,6</a:t>
                      </a:r>
                      <a:endParaRPr lang="ru-RU" sz="1100" b="1" spc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spc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350,8</a:t>
                      </a:r>
                      <a:endParaRPr lang="ru-RU" sz="1100" b="1" spc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spc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88,7</a:t>
                      </a:r>
                      <a:endParaRPr lang="ru-RU" sz="1100" b="1" spc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35280">
                <a:tc>
                  <a:txBody>
                    <a:bodyPr/>
                    <a:lstStyle/>
                    <a:p>
                      <a:pPr algn="l"/>
                      <a:r>
                        <a:rPr lang="ru-RU" sz="1200" b="1" dirty="0" smtClean="0">
                          <a:effectLst/>
                        </a:rPr>
                        <a:t>Национальная</a:t>
                      </a:r>
                      <a:r>
                        <a:rPr lang="ru-RU" sz="1200" b="1" baseline="0" dirty="0" smtClean="0">
                          <a:effectLst/>
                        </a:rPr>
                        <a:t> оборона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290,7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299,6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299,6</a:t>
                      </a:r>
                      <a:endParaRPr lang="ru-RU" sz="12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sz="12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80000">
                <a:tc>
                  <a:txBody>
                    <a:bodyPr/>
                    <a:lstStyle/>
                    <a:p>
                      <a:pPr algn="l"/>
                      <a:r>
                        <a:rPr lang="ru-RU" sz="1100" b="1" dirty="0" err="1" smtClean="0">
                          <a:effectLst/>
                        </a:rPr>
                        <a:t>Национ.</a:t>
                      </a:r>
                      <a:r>
                        <a:rPr lang="ru-RU" sz="1100" b="1" baseline="0" dirty="0" err="1" smtClean="0">
                          <a:effectLst/>
                        </a:rPr>
                        <a:t>безопасность</a:t>
                      </a:r>
                      <a:r>
                        <a:rPr lang="ru-RU" sz="1100" b="1" baseline="0" dirty="0" smtClean="0">
                          <a:effectLst/>
                        </a:rPr>
                        <a:t>  и </a:t>
                      </a:r>
                      <a:r>
                        <a:rPr lang="ru-RU" sz="1100" b="1" baseline="0" dirty="0" err="1" smtClean="0">
                          <a:effectLst/>
                        </a:rPr>
                        <a:t>правоохран.деятельность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4018,5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3979,0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3679,5</a:t>
                      </a:r>
                      <a:endParaRPr lang="ru-RU" sz="12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92,5</a:t>
                      </a:r>
                      <a:endParaRPr lang="ru-RU" sz="12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80000">
                <a:tc>
                  <a:txBody>
                    <a:bodyPr/>
                    <a:lstStyle/>
                    <a:p>
                      <a:pPr algn="l"/>
                      <a:r>
                        <a:rPr lang="ru-RU" sz="1200" b="1" dirty="0" smtClean="0">
                          <a:effectLst/>
                        </a:rPr>
                        <a:t>Национальная</a:t>
                      </a:r>
                      <a:r>
                        <a:rPr lang="ru-RU" sz="1200" b="1" baseline="0" dirty="0" smtClean="0">
                          <a:effectLst/>
                        </a:rPr>
                        <a:t> экономика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4187,1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4295,7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3968,5</a:t>
                      </a:r>
                      <a:endParaRPr lang="ru-RU" sz="12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92,4</a:t>
                      </a:r>
                      <a:endParaRPr lang="ru-RU" sz="12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80000">
                <a:tc>
                  <a:txBody>
                    <a:bodyPr/>
                    <a:lstStyle/>
                    <a:p>
                      <a:pPr algn="l"/>
                      <a:r>
                        <a:rPr lang="ru-RU" sz="1200" b="1" dirty="0" smtClean="0">
                          <a:effectLst/>
                        </a:rPr>
                        <a:t>Жилищно-коммунальное</a:t>
                      </a:r>
                      <a:r>
                        <a:rPr lang="ru-RU" sz="1200" b="1" baseline="0" dirty="0" smtClean="0">
                          <a:effectLst/>
                        </a:rPr>
                        <a:t> хозяйство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1475,0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1946,4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1376,7</a:t>
                      </a:r>
                      <a:endParaRPr lang="ru-RU" sz="12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70,7</a:t>
                      </a:r>
                      <a:endParaRPr lang="ru-RU" sz="12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59080">
                <a:tc>
                  <a:txBody>
                    <a:bodyPr/>
                    <a:lstStyle/>
                    <a:p>
                      <a:pPr algn="l"/>
                      <a:r>
                        <a:rPr lang="ru-RU" sz="1200" b="1" dirty="0" smtClean="0">
                          <a:effectLst/>
                        </a:rPr>
                        <a:t>Культура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4800,0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5232,4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5092,4</a:t>
                      </a:r>
                      <a:endParaRPr lang="ru-RU" sz="12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97,3</a:t>
                      </a:r>
                      <a:endParaRPr lang="ru-RU" sz="12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13360">
                <a:tc>
                  <a:txBody>
                    <a:bodyPr/>
                    <a:lstStyle/>
                    <a:p>
                      <a:pPr algn="l"/>
                      <a:r>
                        <a:rPr lang="ru-RU" sz="1200" b="1" dirty="0" smtClean="0">
                          <a:effectLst/>
                        </a:rPr>
                        <a:t>Социальная политика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660,7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660,7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498,7</a:t>
                      </a:r>
                      <a:endParaRPr lang="ru-RU" sz="12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75,5</a:t>
                      </a:r>
                      <a:endParaRPr lang="ru-RU" sz="12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13360">
                <a:tc>
                  <a:txBody>
                    <a:bodyPr/>
                    <a:lstStyle/>
                    <a:p>
                      <a:pPr algn="l"/>
                      <a:r>
                        <a:rPr lang="ru-RU" sz="1200" b="1" dirty="0" smtClean="0">
                          <a:effectLst/>
                        </a:rPr>
                        <a:t>Физическая культура</a:t>
                      </a:r>
                      <a:r>
                        <a:rPr lang="ru-RU" sz="1200" b="1" baseline="0" dirty="0" smtClean="0">
                          <a:effectLst/>
                        </a:rPr>
                        <a:t> и спорт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60,0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60,0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60,0</a:t>
                      </a:r>
                      <a:endParaRPr lang="ru-RU" sz="12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sz="12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80000">
                <a:tc>
                  <a:txBody>
                    <a:bodyPr/>
                    <a:lstStyle/>
                    <a:p>
                      <a:pPr algn="l"/>
                      <a:r>
                        <a:rPr lang="ru-RU" sz="1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ИТОГО РАСХОДОВ:</a:t>
                      </a:r>
                      <a:endParaRPr lang="ru-RU" sz="12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19960,7</a:t>
                      </a:r>
                      <a:endParaRPr lang="ru-RU" sz="12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21712,3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20082,1</a:t>
                      </a:r>
                      <a:endParaRPr lang="ru-RU" sz="12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92,5</a:t>
                      </a:r>
                      <a:endParaRPr lang="ru-RU" sz="12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            Финансовый отдел администрации </a:t>
            </a:r>
            <a:br>
              <a:rPr lang="ru-RU" smtClean="0"/>
            </a:br>
            <a:r>
              <a:rPr lang="ru-RU" smtClean="0"/>
              <a:t>Купросского сельского поселения</a:t>
            </a:r>
            <a:endParaRPr lang="ru-RU" dirty="0" smtClean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endParaRPr lang="ru-RU" smtClean="0"/>
          </a:p>
          <a:p>
            <a:r>
              <a:rPr lang="ru-RU" smtClean="0"/>
              <a:t>Структура расходов бюджета Купросского сельского поселения за 2018 год</a:t>
            </a:r>
          </a:p>
          <a:p>
            <a:endParaRPr lang="ru-RU" dirty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294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2295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2291" name="Диаграмма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57973901"/>
              </p:ext>
            </p:extLst>
          </p:nvPr>
        </p:nvGraphicFramePr>
        <p:xfrm>
          <a:off x="388938" y="1447800"/>
          <a:ext cx="8382000" cy="429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36" name="Лист" r:id="rId4" imgW="4581585" imgH="3276486" progId="Excel.Sheet.8">
                  <p:embed/>
                </p:oleObj>
              </mc:Choice>
              <mc:Fallback>
                <p:oleObj name="Лист" r:id="rId4" imgW="4581585" imgH="3276486" progId="Excel.Sheet.8">
                  <p:embed/>
                  <p:pic>
                    <p:nvPicPr>
                      <p:cNvPr id="0" name="Picture 15"/>
                      <p:cNvPicPr>
                        <a:picLocks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938" y="1447800"/>
                        <a:ext cx="8382000" cy="429260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0" name="Object 7"/>
          <p:cNvGraphicFramePr>
            <a:graphicFrameLocks noChangeAspect="1"/>
          </p:cNvGraphicFramePr>
          <p:nvPr/>
        </p:nvGraphicFramePr>
        <p:xfrm>
          <a:off x="457200" y="228600"/>
          <a:ext cx="6858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37" name="Рисунок" r:id="rId6" imgW="457200" imgH="457200" progId="Word.Picture.8">
                  <p:embed/>
                </p:oleObj>
              </mc:Choice>
              <mc:Fallback>
                <p:oleObj name="Рисунок" r:id="rId6" imgW="457200" imgH="457200" progId="Word.Picture.8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228600"/>
                        <a:ext cx="685800" cy="685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524000" y="304800"/>
            <a:ext cx="7315200" cy="533400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19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           </a:t>
            </a:r>
            <a:r>
              <a:rPr lang="ru-RU" sz="19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Финансовый отдел администрации Купросского сельского поселения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sz="half" idx="4294967295"/>
          </p:nvPr>
        </p:nvSpPr>
        <p:spPr>
          <a:xfrm>
            <a:off x="304800" y="990600"/>
            <a:ext cx="8610600" cy="5410200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endParaRPr lang="ru-RU" sz="2000" b="1" dirty="0" smtClean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ru-RU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Расходы за счет средств дорожного фонда Купросского сельского поселения в </a:t>
            </a:r>
            <a:r>
              <a:rPr lang="ru-RU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2018г</a:t>
            </a:r>
            <a:endParaRPr lang="ru-RU" sz="1600" b="1" dirty="0" smtClean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  <a:p>
            <a:pPr algn="ctr" eaLnBrk="1" hangingPunct="1">
              <a:buFont typeface="Wingdings" pitchFamily="2" charset="2"/>
              <a:buNone/>
              <a:defRPr/>
            </a:pPr>
            <a:endParaRPr lang="ru-RU" sz="2000" b="1" dirty="0" smtClean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536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5362" name="Object 7"/>
          <p:cNvGraphicFramePr>
            <a:graphicFrameLocks noChangeAspect="1"/>
          </p:cNvGraphicFramePr>
          <p:nvPr/>
        </p:nvGraphicFramePr>
        <p:xfrm>
          <a:off x="457200" y="228600"/>
          <a:ext cx="6858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40" name="Рисунок" r:id="rId4" imgW="457200" imgH="457200" progId="Word.Picture.8">
                  <p:embed/>
                </p:oleObj>
              </mc:Choice>
              <mc:Fallback>
                <p:oleObj name="Рисунок" r:id="rId4" imgW="457200" imgH="457200" progId="Word.Picture.8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228600"/>
                        <a:ext cx="685800" cy="685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791" name="Group 4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1700012"/>
              </p:ext>
            </p:extLst>
          </p:nvPr>
        </p:nvGraphicFramePr>
        <p:xfrm>
          <a:off x="571500" y="1668557"/>
          <a:ext cx="8077200" cy="4812816"/>
        </p:xfrm>
        <a:graphic>
          <a:graphicData uri="http://schemas.openxmlformats.org/drawingml/2006/table">
            <a:tbl>
              <a:tblPr/>
              <a:tblGrid>
                <a:gridCol w="4548326"/>
                <a:gridCol w="976174"/>
                <a:gridCol w="1297989"/>
                <a:gridCol w="1254711"/>
              </a:tblGrid>
              <a:tr h="31072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Показатель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план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факт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% </a:t>
                      </a:r>
                      <a:r>
                        <a:rPr kumimoji="0" lang="ru-RU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исполне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ния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756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Содержание дорог между населенными пунктами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718,7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579,1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80,6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64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Содержание дорог в границах поселения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1046,4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864,7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82,6%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83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Ремонт 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а/дороги </a:t>
                      </a:r>
                      <a:r>
                        <a:rPr kumimoji="0" 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Д.Урманово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 , </a:t>
                      </a:r>
                      <a:r>
                        <a:rPr kumimoji="0" 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ул.Кырдымская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889,5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44,5+845,0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100%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Ремонт а/дороги </a:t>
                      </a:r>
                      <a:r>
                        <a:rPr kumimoji="0" 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д.Урманово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 , </a:t>
                      </a:r>
                      <a:r>
                        <a:rPr kumimoji="0" 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ул.Кырдымская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137,6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137,6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100%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6666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uLnTx/>
                          <a:uFillTx/>
                          <a:latin typeface="Times New Roman" pitchFamily="18" charset="0"/>
                          <a:ea typeface="+mn-ea"/>
                          <a:cs typeface="+mn-cs"/>
                        </a:rPr>
                        <a:t>Ремонт </a:t>
                      </a: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uLnTx/>
                          <a:uFillTx/>
                          <a:latin typeface="Times New Roman" pitchFamily="18" charset="0"/>
                          <a:ea typeface="+mn-ea"/>
                          <a:cs typeface="+mn-cs"/>
                        </a:rPr>
                        <a:t>а/дороги </a:t>
                      </a:r>
                      <a:r>
                        <a:rPr kumimoji="0" lang="ru-RU" sz="16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uLnTx/>
                          <a:uFillTx/>
                          <a:latin typeface="Times New Roman" pitchFamily="18" charset="0"/>
                          <a:ea typeface="+mn-ea"/>
                          <a:cs typeface="+mn-cs"/>
                        </a:rPr>
                        <a:t>с.Крохалево</a:t>
                      </a: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uLnTx/>
                          <a:uFillTx/>
                          <a:latin typeface="Times New Roman" pitchFamily="18" charset="0"/>
                          <a:ea typeface="+mn-ea"/>
                          <a:cs typeface="+mn-cs"/>
                        </a:rPr>
                        <a:t>, ул.Школьная</a:t>
                      </a:r>
                      <a:endParaRPr kumimoji="0" lang="ru-RU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uLnTx/>
                        <a:uFillTx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513,2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513,2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100%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052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Ремонт 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а/дороги с. Тимино, </a:t>
                      </a:r>
                      <a:r>
                        <a:rPr kumimoji="0" 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ул.Дружбы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498,4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498,4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100%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052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Ремонт а/дороги </a:t>
                      </a:r>
                      <a:r>
                        <a:rPr kumimoji="0" 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с.Аксеново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, </a:t>
                      </a:r>
                      <a:r>
                        <a:rPr kumimoji="0" 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ул.Центральная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120,2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120,2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100%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052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Укладка дополнительных  труб в </a:t>
                      </a:r>
                      <a:r>
                        <a:rPr kumimoji="0" 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с.Тимино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75,8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75,8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100%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052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Ремонт верхнего настила моста в </a:t>
                      </a:r>
                      <a:r>
                        <a:rPr kumimoji="0" 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с.Аксеново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86,9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86,9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100%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052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Составление смет на дороги, 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межевание, знаков и паспортов дорожного движения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204,3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204,3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100%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052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Итого дорожный фонд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4295,8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3968,4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92,4%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кругленный">
  <a:themeElements>
    <a:clrScheme name="Скругленный 1">
      <a:dk1>
        <a:srgbClr val="000000"/>
      </a:dk1>
      <a:lt1>
        <a:srgbClr val="FFFFFF"/>
      </a:lt1>
      <a:dk2>
        <a:srgbClr val="FFFFFF"/>
      </a:dk2>
      <a:lt2>
        <a:srgbClr val="669999"/>
      </a:lt2>
      <a:accent1>
        <a:srgbClr val="99CCFF"/>
      </a:accent1>
      <a:accent2>
        <a:srgbClr val="9999FF"/>
      </a:accent2>
      <a:accent3>
        <a:srgbClr val="FFFFFF"/>
      </a:accent3>
      <a:accent4>
        <a:srgbClr val="000000"/>
      </a:accent4>
      <a:accent5>
        <a:srgbClr val="CAE2FF"/>
      </a:accent5>
      <a:accent6>
        <a:srgbClr val="8A8AE7"/>
      </a:accent6>
      <a:hlink>
        <a:srgbClr val="996666"/>
      </a:hlink>
      <a:folHlink>
        <a:srgbClr val="6666CC"/>
      </a:folHlink>
    </a:clrScheme>
    <a:fontScheme name="Скругленный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Скругленный 1">
        <a:dk1>
          <a:srgbClr val="000000"/>
        </a:dk1>
        <a:lt1>
          <a:srgbClr val="FFFFFF"/>
        </a:lt1>
        <a:dk2>
          <a:srgbClr val="FFFFFF"/>
        </a:dk2>
        <a:lt2>
          <a:srgbClr val="669999"/>
        </a:lt2>
        <a:accent1>
          <a:srgbClr val="99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8A8AE7"/>
        </a:accent6>
        <a:hlink>
          <a:srgbClr val="996666"/>
        </a:hlink>
        <a:folHlink>
          <a:srgbClr val="66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кругленный 2">
        <a:dk1>
          <a:srgbClr val="000000"/>
        </a:dk1>
        <a:lt1>
          <a:srgbClr val="FFFFFF"/>
        </a:lt1>
        <a:dk2>
          <a:srgbClr val="FFFFFF"/>
        </a:dk2>
        <a:lt2>
          <a:srgbClr val="817F3F"/>
        </a:lt2>
        <a:accent1>
          <a:srgbClr val="FFCC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8A00"/>
        </a:accent6>
        <a:hlink>
          <a:srgbClr val="996666"/>
        </a:hlink>
        <a:folHlink>
          <a:srgbClr val="C9450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кругленный 3">
        <a:dk1>
          <a:srgbClr val="CC6600"/>
        </a:dk1>
        <a:lt1>
          <a:srgbClr val="FFFFFF"/>
        </a:lt1>
        <a:dk2>
          <a:srgbClr val="800000"/>
        </a:dk2>
        <a:lt2>
          <a:srgbClr val="FFFFFF"/>
        </a:lt2>
        <a:accent1>
          <a:srgbClr val="FF6600"/>
        </a:accent1>
        <a:accent2>
          <a:srgbClr val="33CCCC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2DB9B9"/>
        </a:accent6>
        <a:hlink>
          <a:srgbClr val="99FF33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кругленный 4">
        <a:dk1>
          <a:srgbClr val="993300"/>
        </a:dk1>
        <a:lt1>
          <a:srgbClr val="FFFFFF"/>
        </a:lt1>
        <a:dk2>
          <a:srgbClr val="431A01"/>
        </a:dk2>
        <a:lt2>
          <a:srgbClr val="FFFFFF"/>
        </a:lt2>
        <a:accent1>
          <a:srgbClr val="FFCC00"/>
        </a:accent1>
        <a:accent2>
          <a:srgbClr val="FF9966"/>
        </a:accent2>
        <a:accent3>
          <a:srgbClr val="B0ABAA"/>
        </a:accent3>
        <a:accent4>
          <a:srgbClr val="DADADA"/>
        </a:accent4>
        <a:accent5>
          <a:srgbClr val="FFE2AA"/>
        </a:accent5>
        <a:accent6>
          <a:srgbClr val="E78A5C"/>
        </a:accent6>
        <a:hlink>
          <a:srgbClr val="FF66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кругленный 5">
        <a:dk1>
          <a:srgbClr val="75878B"/>
        </a:dk1>
        <a:lt1>
          <a:srgbClr val="FFFFFF"/>
        </a:lt1>
        <a:dk2>
          <a:srgbClr val="260000"/>
        </a:dk2>
        <a:lt2>
          <a:srgbClr val="FFFFFF"/>
        </a:lt2>
        <a:accent1>
          <a:srgbClr val="0099CC"/>
        </a:accent1>
        <a:accent2>
          <a:srgbClr val="FF3300"/>
        </a:accent2>
        <a:accent3>
          <a:srgbClr val="ACAAAA"/>
        </a:accent3>
        <a:accent4>
          <a:srgbClr val="DADADA"/>
        </a:accent4>
        <a:accent5>
          <a:srgbClr val="AACAE2"/>
        </a:accent5>
        <a:accent6>
          <a:srgbClr val="E72D00"/>
        </a:accent6>
        <a:hlink>
          <a:srgbClr val="FFCC00"/>
        </a:hlink>
        <a:folHlink>
          <a:srgbClr val="CC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кругленный 6">
        <a:dk1>
          <a:srgbClr val="666699"/>
        </a:dk1>
        <a:lt1>
          <a:srgbClr val="FFFFFF"/>
        </a:lt1>
        <a:dk2>
          <a:srgbClr val="000000"/>
        </a:dk2>
        <a:lt2>
          <a:srgbClr val="FFFFFF"/>
        </a:lt2>
        <a:accent1>
          <a:srgbClr val="9966FF"/>
        </a:accent1>
        <a:accent2>
          <a:srgbClr val="99CCFF"/>
        </a:accent2>
        <a:accent3>
          <a:srgbClr val="AAAAAA"/>
        </a:accent3>
        <a:accent4>
          <a:srgbClr val="DADADA"/>
        </a:accent4>
        <a:accent5>
          <a:srgbClr val="CAB8FF"/>
        </a:accent5>
        <a:accent6>
          <a:srgbClr val="8AB9E7"/>
        </a:accent6>
        <a:hlink>
          <a:srgbClr val="FFFFCC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кругленный 7">
        <a:dk1>
          <a:srgbClr val="666699"/>
        </a:dk1>
        <a:lt1>
          <a:srgbClr val="FFFFFF"/>
        </a:lt1>
        <a:dk2>
          <a:srgbClr val="2A2A40"/>
        </a:dk2>
        <a:lt2>
          <a:srgbClr val="FFFFFF"/>
        </a:lt2>
        <a:accent1>
          <a:srgbClr val="006699"/>
        </a:accent1>
        <a:accent2>
          <a:srgbClr val="CC9900"/>
        </a:accent2>
        <a:accent3>
          <a:srgbClr val="ACACAF"/>
        </a:accent3>
        <a:accent4>
          <a:srgbClr val="DADADA"/>
        </a:accent4>
        <a:accent5>
          <a:srgbClr val="AAB8CA"/>
        </a:accent5>
        <a:accent6>
          <a:srgbClr val="B98A00"/>
        </a:accent6>
        <a:hlink>
          <a:srgbClr val="CC6600"/>
        </a:hlink>
        <a:folHlink>
          <a:srgbClr val="6C94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кругленный 8">
        <a:dk1>
          <a:srgbClr val="BECBD8"/>
        </a:dk1>
        <a:lt1>
          <a:srgbClr val="FFFFFF"/>
        </a:lt1>
        <a:dk2>
          <a:srgbClr val="2B335B"/>
        </a:dk2>
        <a:lt2>
          <a:srgbClr val="FFFFFF"/>
        </a:lt2>
        <a:accent1>
          <a:srgbClr val="0099CC"/>
        </a:accent1>
        <a:accent2>
          <a:srgbClr val="B5DBE3"/>
        </a:accent2>
        <a:accent3>
          <a:srgbClr val="ACADB5"/>
        </a:accent3>
        <a:accent4>
          <a:srgbClr val="DADADA"/>
        </a:accent4>
        <a:accent5>
          <a:srgbClr val="AACAE2"/>
        </a:accent5>
        <a:accent6>
          <a:srgbClr val="A4C6CE"/>
        </a:accent6>
        <a:hlink>
          <a:srgbClr val="FFCC00"/>
        </a:hlink>
        <a:folHlink>
          <a:srgbClr val="58648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кругленный 9">
        <a:dk1>
          <a:srgbClr val="3333FF"/>
        </a:dk1>
        <a:lt1>
          <a:srgbClr val="FFFFFF"/>
        </a:lt1>
        <a:dk2>
          <a:srgbClr val="000099"/>
        </a:dk2>
        <a:lt2>
          <a:srgbClr val="FFFFFF"/>
        </a:lt2>
        <a:accent1>
          <a:srgbClr val="339966"/>
        </a:accent1>
        <a:accent2>
          <a:srgbClr val="9999FF"/>
        </a:accent2>
        <a:accent3>
          <a:srgbClr val="AAAACA"/>
        </a:accent3>
        <a:accent4>
          <a:srgbClr val="DADADA"/>
        </a:accent4>
        <a:accent5>
          <a:srgbClr val="ADCAB8"/>
        </a:accent5>
        <a:accent6>
          <a:srgbClr val="8A8AE7"/>
        </a:accent6>
        <a:hlink>
          <a:srgbClr val="FFFF99"/>
        </a:hlink>
        <a:folHlink>
          <a:srgbClr val="17A0D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кругленный 10">
        <a:dk1>
          <a:srgbClr val="808000"/>
        </a:dk1>
        <a:lt1>
          <a:srgbClr val="FFFFFF"/>
        </a:lt1>
        <a:dk2>
          <a:srgbClr val="354418"/>
        </a:dk2>
        <a:lt2>
          <a:srgbClr val="FFFFFF"/>
        </a:lt2>
        <a:accent1>
          <a:srgbClr val="60897C"/>
        </a:accent1>
        <a:accent2>
          <a:srgbClr val="99CC00"/>
        </a:accent2>
        <a:accent3>
          <a:srgbClr val="AEB0AB"/>
        </a:accent3>
        <a:accent4>
          <a:srgbClr val="DADADA"/>
        </a:accent4>
        <a:accent5>
          <a:srgbClr val="B6C4BF"/>
        </a:accent5>
        <a:accent6>
          <a:srgbClr val="8AB900"/>
        </a:accent6>
        <a:hlink>
          <a:srgbClr val="CCCC00"/>
        </a:hlink>
        <a:folHlink>
          <a:srgbClr val="66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Radial</Template>
  <TotalTime>3226</TotalTime>
  <Words>734</Words>
  <Application>Microsoft Office PowerPoint</Application>
  <PresentationFormat>Экран (4:3)</PresentationFormat>
  <Paragraphs>322</Paragraphs>
  <Slides>10</Slides>
  <Notes>5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10</vt:i4>
      </vt:variant>
    </vt:vector>
  </HeadingPairs>
  <TitlesOfParts>
    <vt:vector size="13" baseType="lpstr">
      <vt:lpstr>Скругленный</vt:lpstr>
      <vt:lpstr>Рисунок</vt:lpstr>
      <vt:lpstr>Лист Microsoft Excel 97-2003</vt:lpstr>
      <vt:lpstr>            Финансовый отдел администрации Купросского сельского поселения</vt:lpstr>
      <vt:lpstr>            Финансовый  отдел  администрации  Купросского сельского поселения</vt:lpstr>
      <vt:lpstr>            Финансовый отдел администрации Купросского сельского поселения</vt:lpstr>
      <vt:lpstr> Финансовый отдел администрации Купросского сельского поселения </vt:lpstr>
      <vt:lpstr>            Финансовый отдел администрации Купросского сельского поселения</vt:lpstr>
      <vt:lpstr>            Финансовый отдел администрации Купросского сельского поселения</vt:lpstr>
      <vt:lpstr>            Финансовый отдел администрации Купросского сельского поселения</vt:lpstr>
      <vt:lpstr>            Финансовый отдел администрации  Купросского сельского поселения</vt:lpstr>
      <vt:lpstr>            Финансовый отдел администрации Купросского сельского поселения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Slavyahta</dc:creator>
  <cp:lastModifiedBy>Lenovo</cp:lastModifiedBy>
  <cp:revision>220</cp:revision>
  <cp:lastPrinted>2016-05-18T13:40:50Z</cp:lastPrinted>
  <dcterms:created xsi:type="dcterms:W3CDTF">1601-01-01T00:00:00Z</dcterms:created>
  <dcterms:modified xsi:type="dcterms:W3CDTF">2019-03-22T07:37:34Z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