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257" r:id="rId3"/>
    <p:sldId id="265" r:id="rId4"/>
    <p:sldId id="281" r:id="rId5"/>
    <p:sldId id="268" r:id="rId6"/>
    <p:sldId id="277" r:id="rId7"/>
    <p:sldId id="271" r:id="rId8"/>
    <p:sldId id="272" r:id="rId9"/>
    <p:sldId id="276" r:id="rId10"/>
    <p:sldId id="283" r:id="rId11"/>
    <p:sldId id="28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77030" autoAdjust="0"/>
  </p:normalViewPr>
  <p:slideViewPr>
    <p:cSldViewPr>
      <p:cViewPr>
        <p:scale>
          <a:sx n="70" d="100"/>
          <a:sy n="70" d="100"/>
        </p:scale>
        <p:origin x="-318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94C40-45A2-4EFD-B5D7-A284F49D594A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3BE6D-ECF7-4E75-A7DC-C40992DD9F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158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Налоговые и неналоговые</a:t>
            </a:r>
            <a:r>
              <a:rPr lang="ru-RU" baseline="0" dirty="0" smtClean="0"/>
              <a:t> доходы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BE6D-ECF7-4E75-A7DC-C40992DD9FB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089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Иные межбюджетные трансферты:</a:t>
            </a:r>
            <a:r>
              <a:rPr lang="ru-RU" baseline="0" dirty="0" smtClean="0"/>
              <a:t> увеличение заработной платы работникам учреждений культуры в сумме 207,2 </a:t>
            </a:r>
            <a:r>
              <a:rPr lang="ru-RU" baseline="0" dirty="0" err="1" smtClean="0"/>
              <a:t>тыс.рублей</a:t>
            </a:r>
            <a:r>
              <a:rPr lang="ru-RU" baseline="0" dirty="0" smtClean="0"/>
              <a:t> /207,2 </a:t>
            </a:r>
            <a:r>
              <a:rPr lang="ru-RU" baseline="0" dirty="0" err="1" smtClean="0"/>
              <a:t>тыс.рублей</a:t>
            </a:r>
            <a:endParaRPr lang="ru-RU" baseline="0" dirty="0" smtClean="0"/>
          </a:p>
          <a:p>
            <a:r>
              <a:rPr lang="ru-RU" baseline="0" dirty="0" smtClean="0"/>
              <a:t>На капитальный ремонт автомобильных дорог общего пользования местного значения за счет средств ФБ   391,8 </a:t>
            </a:r>
            <a:r>
              <a:rPr lang="ru-RU" baseline="0" dirty="0" err="1" smtClean="0"/>
              <a:t>тыс.руб</a:t>
            </a:r>
            <a:r>
              <a:rPr lang="ru-RU" baseline="0" dirty="0" smtClean="0"/>
              <a:t>/ 94,0  </a:t>
            </a:r>
            <a:r>
              <a:rPr lang="ru-RU" baseline="0" dirty="0" err="1" smtClean="0"/>
              <a:t>тыс.рублей</a:t>
            </a:r>
            <a:endParaRPr lang="ru-RU" baseline="0" dirty="0" smtClean="0"/>
          </a:p>
          <a:p>
            <a:r>
              <a:rPr lang="ru-RU" baseline="0" dirty="0" smtClean="0"/>
              <a:t>На межевание земель (остатки 2014 года)                                                                                                                     0,0/308,2 </a:t>
            </a:r>
            <a:r>
              <a:rPr lang="ru-RU" baseline="0" dirty="0" err="1" smtClean="0"/>
              <a:t>тыс.рублей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BE6D-ECF7-4E75-A7DC-C40992DD9FB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066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BE6D-ECF7-4E75-A7DC-C40992DD9FB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891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BE6D-ECF7-4E75-A7DC-C40992DD9FB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124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BE6D-ECF7-4E75-A7DC-C40992DD9FB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081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BE6D-ECF7-4E75-A7DC-C40992DD9FB9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081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BE6D-ECF7-4E75-A7DC-C40992DD9FB9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081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2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9722-A6F7-41DF-89D7-E75538533F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85AA7-F5BD-4C7F-B0D5-3237C7C31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5216C-337F-4D59-97BB-9F95C1A02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79248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3886200"/>
            <a:ext cx="79248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9C802-CF76-4224-BD09-EA34CC40E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54EE5-87F4-4D9A-BCC1-B7FB95BC0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893E4-BB86-4752-A4AE-4802638493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D9F43-5776-4CCD-AB9D-991E2FF668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FF024-AA35-44AD-B3B9-ED16ACED2A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883A4-27D2-4445-B198-50B736721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893FA-5A43-4383-8481-D95C8FB62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219E1-D2EB-4B4E-A21C-A31173A60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DC9E1-3B3C-49DA-82EE-A982DA0CC0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D857A-914C-4F6C-BDDB-9C0F60F237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1267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268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253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FE5B3414-3F87-430A-A4BF-CDBEB5C6AD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_____Microsoft_Excel_97-20031.xls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_____Microsoft_Excel_97-20032.xls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emf"/><Relationship Id="rId5" Type="http://schemas.openxmlformats.org/officeDocument/2006/relationships/oleObject" Target="../embeddings/_____Microsoft_Excel_97-20033.xls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315200" cy="533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</a:t>
            </a:r>
            <a:r>
              <a:rPr lang="ru-RU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Финансовый отдел администрации Купросского сельского поселения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09600" y="1600200"/>
            <a:ext cx="7924800" cy="1785938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  бюджете Купросского сельского поселения на 2018-2020 годы 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3883025"/>
            <a:ext cx="7924800" cy="2136775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Заведующий  финансовым отделом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администрации Купросского сельского поселения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З.Н.Мальцева</a:t>
            </a: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457200" y="228600"/>
          <a:ext cx="685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Рисунок" r:id="rId3" imgW="457200" imgH="457200" progId="Word.Picture.8">
                  <p:embed/>
                </p:oleObj>
              </mc:Choice>
              <mc:Fallback>
                <p:oleObj name="Рисунок" r:id="rId3" imgW="457200" imgH="457200" progId="Word.Picture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"/>
                        <a:ext cx="685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304800"/>
            <a:ext cx="7315200" cy="533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</a:t>
            </a:r>
            <a:r>
              <a:rPr lang="ru-RU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Финансовый отдел администрации Купросского сельского поселения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304800" y="990600"/>
            <a:ext cx="8610600" cy="5867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Расходы в сфере ЖКХ Купросского сельского поселения в 2018-2020гг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15362" name="Object 7"/>
          <p:cNvGraphicFramePr>
            <a:graphicFrameLocks noChangeAspect="1"/>
          </p:cNvGraphicFramePr>
          <p:nvPr/>
        </p:nvGraphicFramePr>
        <p:xfrm>
          <a:off x="457200" y="228600"/>
          <a:ext cx="685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Рисунок" r:id="rId4" imgW="457200" imgH="457200" progId="Word.Picture.8">
                  <p:embed/>
                </p:oleObj>
              </mc:Choice>
              <mc:Fallback>
                <p:oleObj name="Рисунок" r:id="rId4" imgW="457200" imgH="4572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"/>
                        <a:ext cx="685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91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796863"/>
              </p:ext>
            </p:extLst>
          </p:nvPr>
        </p:nvGraphicFramePr>
        <p:xfrm>
          <a:off x="504825" y="1886803"/>
          <a:ext cx="8134350" cy="4209197"/>
        </p:xfrm>
        <a:graphic>
          <a:graphicData uri="http://schemas.openxmlformats.org/drawingml/2006/table">
            <a:tbl>
              <a:tblPr/>
              <a:tblGrid>
                <a:gridCol w="4529792"/>
                <a:gridCol w="1235329"/>
                <a:gridCol w="1105640"/>
                <a:gridCol w="1263589"/>
              </a:tblGrid>
              <a:tr h="3652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Показатель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2018г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2019г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2020г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62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Ремонт муниципального жилья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260,0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2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Ремонт колодцев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240,0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Лабораторное обследование и мероприятия по обеззараживанию питьевой воды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30,0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4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Организация уличного освещения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480,0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480,0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480,0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8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6666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Устройство тротуаров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145,0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2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Работа с ТБО и опасными отходами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140,0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2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Содержание кладбищ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30,0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Прочее благоустройство (содержание цветника, уборка мусора,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обкашивание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 и т.д.)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130,0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115,5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115,5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5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1455,0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595,5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595,5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52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304800"/>
            <a:ext cx="7315200" cy="533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</a:t>
            </a:r>
            <a:r>
              <a:rPr lang="ru-RU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Финансовый отдел администрации Купросского сельского поселения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304800" y="990600"/>
            <a:ext cx="8610600" cy="5410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Структура расходов бюджета Купросского сельского поселения в 2018-2020гг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15362" name="Object 7"/>
          <p:cNvGraphicFramePr>
            <a:graphicFrameLocks noChangeAspect="1"/>
          </p:cNvGraphicFramePr>
          <p:nvPr/>
        </p:nvGraphicFramePr>
        <p:xfrm>
          <a:off x="457200" y="228600"/>
          <a:ext cx="685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Рисунок" r:id="rId4" imgW="457200" imgH="457200" progId="Word.Picture.8">
                  <p:embed/>
                </p:oleObj>
              </mc:Choice>
              <mc:Fallback>
                <p:oleObj name="Рисунок" r:id="rId4" imgW="457200" imgH="4572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"/>
                        <a:ext cx="685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91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771769"/>
              </p:ext>
            </p:extLst>
          </p:nvPr>
        </p:nvGraphicFramePr>
        <p:xfrm>
          <a:off x="571500" y="1668557"/>
          <a:ext cx="8077200" cy="2563368"/>
        </p:xfrm>
        <a:graphic>
          <a:graphicData uri="http://schemas.openxmlformats.org/drawingml/2006/table">
            <a:tbl>
              <a:tblPr/>
              <a:tblGrid>
                <a:gridCol w="4548326"/>
                <a:gridCol w="1176291"/>
                <a:gridCol w="1097872"/>
                <a:gridCol w="1254711"/>
              </a:tblGrid>
              <a:tr h="3107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Показатель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МУНИЦИПАЛЬНЫЕ ПРОГРАММЫ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12978,0/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70,5%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9971,9/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66,4%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9922,8/    66,2%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НЕПРОГРАММНЫЕ НАПРАВЛЕНИЯ РАСХОДОВ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5419,0/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29,5%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5045,2/     33,6%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5070,0/    33,8%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ИТОГО  РАСХОДОВ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18397,0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15017,1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14992,8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10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315200" cy="533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</a:t>
            </a:r>
            <a:r>
              <a:rPr lang="ru-RU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Финансовый  отдел  администрации  Купросского сельского поселения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600200"/>
            <a:ext cx="7924800" cy="4800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Основные параметры бюджета Купросского сельского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поселения за 2018-2020гг.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(тыс.руб.)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457200" y="228600"/>
          <a:ext cx="685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name="Рисунок" r:id="rId3" imgW="457200" imgH="457200" progId="Word.Picture.8">
                  <p:embed/>
                </p:oleObj>
              </mc:Choice>
              <mc:Fallback>
                <p:oleObj name="Рисунок" r:id="rId3" imgW="457200" imgH="457200" progId="Word.Picture.8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"/>
                        <a:ext cx="685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8056055"/>
              </p:ext>
            </p:extLst>
          </p:nvPr>
        </p:nvGraphicFramePr>
        <p:xfrm>
          <a:off x="347663" y="2762250"/>
          <a:ext cx="8189912" cy="357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" name="Лист" r:id="rId5" imgW="5086518" imgH="2066996" progId="Excel.Sheet.8">
                  <p:embed/>
                </p:oleObj>
              </mc:Choice>
              <mc:Fallback>
                <p:oleObj name="Лист" r:id="rId5" imgW="5086518" imgH="2066996" progId="Excel.Sheet.8">
                  <p:embed/>
                  <p:pic>
                    <p:nvPicPr>
                      <p:cNvPr id="0" name="Picture 15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3" y="2762250"/>
                        <a:ext cx="8189912" cy="3571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315200" cy="533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</a:t>
            </a:r>
            <a:r>
              <a:rPr lang="ru-RU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Финансовый отдел администрации Купросского сельского поселения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600200"/>
            <a:ext cx="7924800" cy="4800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Источники финансирования дефицита бюджета Купросского сельского поселения </a:t>
            </a: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</a:t>
            </a: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 2018-2020гг.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457200" y="228600"/>
          <a:ext cx="685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Рисунок" r:id="rId3" imgW="457200" imgH="457200" progId="Word.Picture.8">
                  <p:embed/>
                </p:oleObj>
              </mc:Choice>
              <mc:Fallback>
                <p:oleObj name="Рисунок" r:id="rId3" imgW="457200" imgH="457200" progId="Word.Picture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"/>
                        <a:ext cx="685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63265"/>
              </p:ext>
            </p:extLst>
          </p:nvPr>
        </p:nvGraphicFramePr>
        <p:xfrm>
          <a:off x="762000" y="2590800"/>
          <a:ext cx="74676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Источники финансирования дефицита бюджета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-205,7</a:t>
                      </a:r>
                      <a:endParaRPr lang="en-US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-204,5</a:t>
                      </a:r>
                      <a:endParaRPr lang="en-US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-211,3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средств на счетах по учёту средств  бюджета поселения</a:t>
                      </a:r>
                      <a:endParaRPr lang="ru-RU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-205,7</a:t>
                      </a:r>
                      <a:endParaRPr lang="ru-RU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-204,5</a:t>
                      </a:r>
                      <a:endParaRPr lang="ru-RU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-211,3</a:t>
                      </a:r>
                      <a:endParaRPr lang="ru-RU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9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19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Финансовый отдел администрации Купросского сельского </a:t>
            </a:r>
            <a:r>
              <a:rPr lang="ru-RU" sz="19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поселения</a:t>
            </a:r>
            <a:br>
              <a:rPr lang="ru-RU" sz="19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37510172"/>
              </p:ext>
            </p:extLst>
          </p:nvPr>
        </p:nvGraphicFramePr>
        <p:xfrm>
          <a:off x="685800" y="2209800"/>
          <a:ext cx="7848600" cy="4130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914400"/>
                <a:gridCol w="990600"/>
                <a:gridCol w="990600"/>
                <a:gridCol w="914400"/>
                <a:gridCol w="990600"/>
              </a:tblGrid>
              <a:tr h="54226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Вид дохода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rgbClr val="C00000"/>
                          </a:solidFill>
                        </a:rPr>
                        <a:t>2016г</a:t>
                      </a:r>
                      <a:endParaRPr lang="ru-RU" sz="9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rgbClr val="C00000"/>
                          </a:solidFill>
                        </a:rPr>
                        <a:t>2017 </a:t>
                      </a:r>
                      <a:endParaRPr lang="ru-RU" sz="9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rgbClr val="C00000"/>
                          </a:solidFill>
                        </a:rPr>
                        <a:t>2018г</a:t>
                      </a:r>
                      <a:endParaRPr lang="ru-RU" sz="9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rgbClr val="C00000"/>
                          </a:solidFill>
                        </a:rPr>
                        <a:t>2019г</a:t>
                      </a:r>
                      <a:endParaRPr lang="ru-RU" sz="9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rgbClr val="C00000"/>
                          </a:solidFill>
                        </a:rPr>
                        <a:t>2020г</a:t>
                      </a:r>
                      <a:endParaRPr lang="ru-RU" sz="9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48337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Налог на доходы физических</a:t>
                      </a:r>
                      <a:r>
                        <a:rPr lang="ru-RU" sz="1200" b="1" baseline="0" dirty="0" smtClean="0"/>
                        <a:t> лиц (10%)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880,0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947,0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980,5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1034,4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1095,5</a:t>
                      </a:r>
                      <a:endParaRPr lang="ru-RU" sz="1200" b="1" dirty="0"/>
                    </a:p>
                  </a:txBody>
                  <a:tcPr/>
                </a:tc>
              </a:tr>
              <a:tr h="448337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Акцизы на горюче-смазочные материалы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1988,9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1627,1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1379,5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1379,5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1379,5</a:t>
                      </a:r>
                      <a:endParaRPr lang="ru-RU" sz="1200" b="1" dirty="0"/>
                    </a:p>
                  </a:txBody>
                  <a:tcPr/>
                </a:tc>
              </a:tr>
              <a:tr h="295779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Единый сельхозналог (30%)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15,0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17,3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48,6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50,8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53,3</a:t>
                      </a:r>
                      <a:endParaRPr lang="ru-RU" sz="1200" b="1" dirty="0"/>
                    </a:p>
                  </a:txBody>
                  <a:tcPr/>
                </a:tc>
              </a:tr>
              <a:tr h="381158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Налог на имущество</a:t>
                      </a:r>
                      <a:r>
                        <a:rPr lang="ru-RU" sz="1200" b="1" baseline="0" dirty="0" smtClean="0"/>
                        <a:t> физических лиц (100%)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127,0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131,1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125,8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131,6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138,0</a:t>
                      </a:r>
                      <a:endParaRPr lang="ru-RU" sz="1200" b="1" dirty="0"/>
                    </a:p>
                  </a:txBody>
                  <a:tcPr/>
                </a:tc>
              </a:tr>
              <a:tr h="295779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Транспортный налог (50%)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605,0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612,7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639,0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668,4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701,2</a:t>
                      </a:r>
                      <a:endParaRPr lang="ru-RU" sz="1200" b="1" dirty="0"/>
                    </a:p>
                  </a:txBody>
                  <a:tcPr/>
                </a:tc>
              </a:tr>
              <a:tr h="295779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Земельный налог (100%)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710,0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690,0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633,3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662,4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694,9</a:t>
                      </a:r>
                      <a:endParaRPr lang="ru-RU" sz="1200" b="1" dirty="0"/>
                    </a:p>
                  </a:txBody>
                  <a:tcPr/>
                </a:tc>
              </a:tr>
              <a:tr h="492965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Доходы от использования имущества(100%)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110,4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193,4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157,9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158,4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158,4</a:t>
                      </a:r>
                      <a:endParaRPr lang="ru-RU" sz="1200" b="1" dirty="0"/>
                    </a:p>
                  </a:txBody>
                  <a:tcPr/>
                </a:tc>
              </a:tr>
              <a:tr h="287235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госпошлина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10,0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11,3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6,2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6,4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6,8</a:t>
                      </a:r>
                      <a:endParaRPr lang="ru-RU" sz="1200" b="1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Средства самообложения</a:t>
                      </a:r>
                      <a:r>
                        <a:rPr lang="ru-RU" sz="1200" b="1" baseline="0" dirty="0" smtClean="0"/>
                        <a:t> граждан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145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0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0</a:t>
                      </a:r>
                      <a:endParaRPr lang="ru-RU" sz="1200" b="1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Итого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4446,3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4229,9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4115,8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4091,9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4227,6</a:t>
                      </a:r>
                      <a:endParaRPr lang="ru-RU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90600" y="1447800"/>
            <a:ext cx="7620000" cy="533400"/>
          </a:xfrm>
        </p:spPr>
        <p:txBody>
          <a:bodyPr/>
          <a:lstStyle/>
          <a:p>
            <a:r>
              <a:rPr lang="ru-RU" sz="1600" b="1" dirty="0" smtClean="0"/>
              <a:t>Бюджет Купросского сельского поселения </a:t>
            </a:r>
            <a:r>
              <a:rPr lang="ru-RU" sz="1600" b="1" dirty="0" smtClean="0"/>
              <a:t>на </a:t>
            </a:r>
            <a:r>
              <a:rPr lang="ru-RU" sz="1600" b="1" dirty="0" smtClean="0"/>
              <a:t>2016-2020годы  по налоговым и неналоговым доходам (</a:t>
            </a:r>
            <a:r>
              <a:rPr lang="ru-RU" sz="1600" b="1" dirty="0" err="1" smtClean="0"/>
              <a:t>тыс.рублей</a:t>
            </a:r>
            <a:r>
              <a:rPr lang="ru-RU" sz="1600" dirty="0" smtClean="0"/>
              <a:t>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4494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315200" cy="533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</a:t>
            </a:r>
            <a:r>
              <a:rPr lang="ru-RU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Финансовый отдел администрации Купросского сельского поселения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71600"/>
            <a:ext cx="8077200" cy="5029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Безвозмездные поступления бюджета Купросского сельского поселения по безвозмездным поступлениям на 2017-2020гг</a:t>
            </a:r>
            <a:endParaRPr lang="ru-RU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(тыс. руб.)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457200" y="228600"/>
          <a:ext cx="685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6" name="Рисунок" r:id="rId4" imgW="457200" imgH="457200" progId="Word.Picture.8">
                  <p:embed/>
                </p:oleObj>
              </mc:Choice>
              <mc:Fallback>
                <p:oleObj name="Рисунок" r:id="rId4" imgW="457200" imgH="457200" progId="Word.Picture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"/>
                        <a:ext cx="685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837062"/>
              </p:ext>
            </p:extLst>
          </p:nvPr>
        </p:nvGraphicFramePr>
        <p:xfrm>
          <a:off x="685800" y="2590797"/>
          <a:ext cx="7848601" cy="3352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3833"/>
                <a:gridCol w="1153692"/>
                <a:gridCol w="1153692"/>
                <a:gridCol w="1153692"/>
                <a:gridCol w="1153692"/>
              </a:tblGrid>
              <a:tr h="7915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2017 (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перв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lang="ru-RU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2018г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2019г</a:t>
                      </a:r>
                      <a:endParaRPr lang="ru-RU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2020г</a:t>
                      </a:r>
                      <a:endParaRPr lang="ru-RU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988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15850,4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14075,5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11094,4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11319,1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653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13700,1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13634,2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10650,0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10863,8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653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407,2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411,4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414,5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425,4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653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473,5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8417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ИМБТ по передаче полномочий</a:t>
                      </a:r>
                    </a:p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межбюджетные трансферты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1269,6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315200" cy="533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</a:t>
            </a:r>
            <a:r>
              <a:rPr lang="ru-RU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Финансовый отдел администрации Купросского сельского поселения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Соотношение налоговых и неналоговых доходов, и безвозмездных поступлений в доходной части бюджета Купросского сельского поселения в2018-2020гг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457200" y="228600"/>
          <a:ext cx="685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" name="Рисунок" r:id="rId3" imgW="457200" imgH="457200" progId="Word.Picture.8">
                  <p:embed/>
                </p:oleObj>
              </mc:Choice>
              <mc:Fallback>
                <p:oleObj name="Рисунок" r:id="rId3" imgW="457200" imgH="457200" progId="Word.Picture.8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"/>
                        <a:ext cx="685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380154"/>
              </p:ext>
            </p:extLst>
          </p:nvPr>
        </p:nvGraphicFramePr>
        <p:xfrm>
          <a:off x="609600" y="2895600"/>
          <a:ext cx="8131175" cy="304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1" name="Лист" r:id="rId6" imgW="5676948" imgH="1533454" progId="Excel.Sheet.8">
                  <p:embed/>
                </p:oleObj>
              </mc:Choice>
              <mc:Fallback>
                <p:oleObj name="Лист" r:id="rId6" imgW="5676948" imgH="1533454" progId="Excel.Sheet.8">
                  <p:embed/>
                  <p:pic>
                    <p:nvPicPr>
                      <p:cNvPr id="0" name="Picture 19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95600"/>
                        <a:ext cx="8131175" cy="30400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315200" cy="533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</a:t>
            </a:r>
            <a:r>
              <a:rPr lang="ru-RU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Финансовый отдел администрации Купросского сельского поселения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838200"/>
            <a:ext cx="8610600" cy="5410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Расходная часть бюджета Купросского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сельского поселения </a:t>
            </a: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</a:t>
            </a: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 2017-2020 </a:t>
            </a:r>
            <a:r>
              <a:rPr lang="ru-RU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гг</a:t>
            </a: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(тыс. руб.)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66" name="Object 7"/>
          <p:cNvGraphicFramePr>
            <a:graphicFrameLocks noChangeAspect="1"/>
          </p:cNvGraphicFramePr>
          <p:nvPr/>
        </p:nvGraphicFramePr>
        <p:xfrm>
          <a:off x="457200" y="228600"/>
          <a:ext cx="685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8" name="Рисунок" r:id="rId4" imgW="457200" imgH="457200" progId="Word.Picture.8">
                  <p:embed/>
                </p:oleObj>
              </mc:Choice>
              <mc:Fallback>
                <p:oleObj name="Рисунок" r:id="rId4" imgW="457200" imgH="457200" progId="Word.Picture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"/>
                        <a:ext cx="685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578370"/>
              </p:ext>
            </p:extLst>
          </p:nvPr>
        </p:nvGraphicFramePr>
        <p:xfrm>
          <a:off x="609600" y="1981200"/>
          <a:ext cx="8084875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3839"/>
                <a:gridCol w="990600"/>
                <a:gridCol w="1143000"/>
                <a:gridCol w="1066800"/>
                <a:gridCol w="1070636"/>
              </a:tblGrid>
              <a:tr h="24618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Направление расходов (отрасль)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2017 первонач.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2018г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2019г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2020г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effectLst/>
                        </a:rPr>
                        <a:t>Общегосударственные вопросы, в </a:t>
                      </a:r>
                      <a:r>
                        <a:rPr lang="ru-RU" sz="1200" b="1" dirty="0" err="1" smtClean="0">
                          <a:effectLst/>
                        </a:rPr>
                        <a:t>т.числе</a:t>
                      </a:r>
                      <a:r>
                        <a:rPr lang="ru-RU" sz="1200" b="1" dirty="0" smtClean="0">
                          <a:effectLst/>
                        </a:rPr>
                        <a:t>: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7957,8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4342,9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4349,6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4349,6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ru-RU" sz="1200" spc="0" dirty="0" smtClean="0"/>
                        <a:t>Содержание ОМСУ</a:t>
                      </a:r>
                      <a:endParaRPr lang="ru-RU" sz="1200" spc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4500,4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latin typeface="Times New Roman" pitchFamily="18" charset="0"/>
                          <a:cs typeface="Times New Roman" pitchFamily="18" charset="0"/>
                        </a:rPr>
                        <a:t>4178,6</a:t>
                      </a:r>
                      <a:endParaRPr lang="ru-RU" sz="1100" b="1" spc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4319,6</a:t>
                      </a:r>
                      <a:endParaRPr lang="ru-RU" sz="1100" b="1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4319,6</a:t>
                      </a:r>
                      <a:endParaRPr lang="ru-RU" sz="1100" b="1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ru-RU" sz="1200" spc="0" dirty="0" smtClean="0"/>
                        <a:t>Содержание</a:t>
                      </a:r>
                      <a:r>
                        <a:rPr lang="ru-RU" sz="1200" spc="0" baseline="0" dirty="0" smtClean="0"/>
                        <a:t> СПК</a:t>
                      </a:r>
                      <a:endParaRPr lang="ru-RU" sz="1200" spc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3297,8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spc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Прочие расходы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159,6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latin typeface="Times New Roman" pitchFamily="18" charset="0"/>
                          <a:cs typeface="Times New Roman" pitchFamily="18" charset="0"/>
                        </a:rPr>
                        <a:t>164,3</a:t>
                      </a:r>
                      <a:endParaRPr lang="ru-RU" sz="1100" b="1" spc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sz="1100" b="1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sz="1100" b="1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effectLst/>
                        </a:rPr>
                        <a:t>Национальная</a:t>
                      </a:r>
                      <a:r>
                        <a:rPr lang="ru-RU" sz="1200" b="1" baseline="0" dirty="0" smtClean="0">
                          <a:effectLst/>
                        </a:rPr>
                        <a:t> оборона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267,4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290,7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293,8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304,7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err="1" smtClean="0">
                          <a:effectLst/>
                        </a:rPr>
                        <a:t>Национ.</a:t>
                      </a:r>
                      <a:r>
                        <a:rPr lang="ru-RU" sz="1100" b="1" baseline="0" dirty="0" err="1" smtClean="0">
                          <a:effectLst/>
                        </a:rPr>
                        <a:t>безопасность</a:t>
                      </a:r>
                      <a:r>
                        <a:rPr lang="ru-RU" sz="1100" b="1" baseline="0" dirty="0" smtClean="0">
                          <a:effectLst/>
                        </a:rPr>
                        <a:t>  и </a:t>
                      </a:r>
                      <a:r>
                        <a:rPr lang="ru-RU" sz="1100" b="1" baseline="0" dirty="0" err="1" smtClean="0">
                          <a:effectLst/>
                        </a:rPr>
                        <a:t>правоохран.деятельность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699,6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4018,5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3291,9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3242,8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effectLst/>
                        </a:rPr>
                        <a:t>Национальная</a:t>
                      </a:r>
                      <a:r>
                        <a:rPr lang="ru-RU" sz="1200" b="1" baseline="0" dirty="0" smtClean="0">
                          <a:effectLst/>
                        </a:rPr>
                        <a:t> экономика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3850,2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2623,4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1379,5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1379,5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effectLst/>
                        </a:rPr>
                        <a:t>Жилищно-коммунальное</a:t>
                      </a:r>
                      <a:r>
                        <a:rPr lang="ru-RU" sz="1200" b="1" baseline="0" dirty="0" smtClean="0">
                          <a:effectLst/>
                        </a:rPr>
                        <a:t> хозяйство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1276,0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1475,0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595,5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595,5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effectLst/>
                        </a:rPr>
                        <a:t>Культура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5389,7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4790,1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4705,0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4705,0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effectLst/>
                        </a:rPr>
                        <a:t>Социальная политика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386,7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390,4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401,8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415,7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effectLst/>
                        </a:rPr>
                        <a:t>Физическая культура</a:t>
                      </a:r>
                      <a:r>
                        <a:rPr lang="ru-RU" sz="1200" b="1" baseline="0" dirty="0" smtClean="0">
                          <a:effectLst/>
                        </a:rPr>
                        <a:t> и спорт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lang="ru-RU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394,3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396,0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Условно-утвержденные доходы</a:t>
                      </a:r>
                      <a:endParaRPr lang="ru-RU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373,7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765,2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ИТОГО РАСХОДОВ: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20291,7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18397,0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15390,8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15758,0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315200" cy="533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</a:t>
            </a:r>
            <a:r>
              <a:rPr lang="ru-RU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Финансовый отдел администрации </a:t>
            </a:r>
            <a:br>
              <a:rPr lang="ru-RU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Купросского сельского поселения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990600"/>
            <a:ext cx="8610600" cy="5410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Структура расходов бюджета Купросского с/п за 2018 год</a:t>
            </a: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1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8195627"/>
              </p:ext>
            </p:extLst>
          </p:nvPr>
        </p:nvGraphicFramePr>
        <p:xfrm>
          <a:off x="1219200" y="1905000"/>
          <a:ext cx="6629400" cy="4926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4" name="Лист" r:id="rId5" imgW="5495985" imgH="3438468" progId="Excel.Sheet.8">
                  <p:embed/>
                </p:oleObj>
              </mc:Choice>
              <mc:Fallback>
                <p:oleObj name="Лист" r:id="rId5" imgW="5495985" imgH="3438468" progId="Excel.Sheet.8">
                  <p:embed/>
                  <p:pic>
                    <p:nvPicPr>
                      <p:cNvPr id="0" name="Picture 15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05000"/>
                        <a:ext cx="6629400" cy="492684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0" name="Object 7"/>
          <p:cNvGraphicFramePr>
            <a:graphicFrameLocks noChangeAspect="1"/>
          </p:cNvGraphicFramePr>
          <p:nvPr/>
        </p:nvGraphicFramePr>
        <p:xfrm>
          <a:off x="457200" y="228600"/>
          <a:ext cx="685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5" name="Рисунок" r:id="rId7" imgW="457200" imgH="457200" progId="Word.Picture.8">
                  <p:embed/>
                </p:oleObj>
              </mc:Choice>
              <mc:Fallback>
                <p:oleObj name="Рисунок" r:id="rId7" imgW="457200" imgH="457200" progId="Word.Picture.8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"/>
                        <a:ext cx="685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304800"/>
            <a:ext cx="7315200" cy="533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</a:t>
            </a:r>
            <a:r>
              <a:rPr lang="ru-RU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Финансовый отдел администрации Купросского сельского поселения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304800" y="990600"/>
            <a:ext cx="8610600" cy="5410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Расходы за счет средств дорожного фонда Купросского сельского поселения в 2018-2020гг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62" name="Object 7"/>
          <p:cNvGraphicFramePr>
            <a:graphicFrameLocks noChangeAspect="1"/>
          </p:cNvGraphicFramePr>
          <p:nvPr/>
        </p:nvGraphicFramePr>
        <p:xfrm>
          <a:off x="457200" y="228600"/>
          <a:ext cx="685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4" name="Рисунок" r:id="rId4" imgW="457200" imgH="457200" progId="Word.Picture.8">
                  <p:embed/>
                </p:oleObj>
              </mc:Choice>
              <mc:Fallback>
                <p:oleObj name="Рисунок" r:id="rId4" imgW="457200" imgH="457200" progId="Word.Picture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"/>
                        <a:ext cx="685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91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136817"/>
              </p:ext>
            </p:extLst>
          </p:nvPr>
        </p:nvGraphicFramePr>
        <p:xfrm>
          <a:off x="571500" y="1828800"/>
          <a:ext cx="8077200" cy="3520440"/>
        </p:xfrm>
        <a:graphic>
          <a:graphicData uri="http://schemas.openxmlformats.org/drawingml/2006/table">
            <a:tbl>
              <a:tblPr/>
              <a:tblGrid>
                <a:gridCol w="4548326"/>
                <a:gridCol w="1176291"/>
                <a:gridCol w="1097872"/>
                <a:gridCol w="1254711"/>
              </a:tblGrid>
              <a:tr h="1750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Показатель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2018г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2019г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2020г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5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Содержание дорог между населенными пунктами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6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Содержание дорог в границах поселения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952,5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952,5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952,5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Ремонт автомобильных дорог общего  пользования местного значения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1313,9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427,0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427,0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Составление проектов организации дорожного движения на 14 автомобильных дорогах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62,0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0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6666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Составление паспортов, смет на дороги, межевание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235,0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Установка 20 дорожных знаков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60,0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Итого дорожный фонд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2623,4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1379,5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1379,5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ругленный">
  <a:themeElements>
    <a:clrScheme name="Скругленный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Скругленн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2801</TotalTime>
  <Words>715</Words>
  <Application>Microsoft Office PowerPoint</Application>
  <PresentationFormat>Экран (4:3)</PresentationFormat>
  <Paragraphs>322</Paragraphs>
  <Slides>11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Скругленный</vt:lpstr>
      <vt:lpstr>Рисунок</vt:lpstr>
      <vt:lpstr>Лист Microsoft Excel 97-2003</vt:lpstr>
      <vt:lpstr>Лист</vt:lpstr>
      <vt:lpstr>            Финансовый отдел администрации Купросского сельского поселения</vt:lpstr>
      <vt:lpstr>            Финансовый  отдел  администрации  Купросского сельского поселения</vt:lpstr>
      <vt:lpstr>            Финансовый отдел администрации Купросского сельского поселения</vt:lpstr>
      <vt:lpstr> Финансовый отдел администрации Купросского сельского поселения </vt:lpstr>
      <vt:lpstr>            Финансовый отдел администрации Купросского сельского поселения</vt:lpstr>
      <vt:lpstr>            Финансовый отдел администрации Купросского сельского поселения</vt:lpstr>
      <vt:lpstr>            Финансовый отдел администрации Купросского сельского поселения</vt:lpstr>
      <vt:lpstr>            Финансовый отдел администрации  Купросского сельского поселения</vt:lpstr>
      <vt:lpstr>            Финансовый отдел администрации Купросского сельского поселения</vt:lpstr>
      <vt:lpstr>            Финансовый отдел администрации Купросского сельского поселения</vt:lpstr>
      <vt:lpstr>            Финансовый отдел администрации Купросского сельского поселения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Slavyahta</dc:creator>
  <cp:lastModifiedBy>Lenovo</cp:lastModifiedBy>
  <cp:revision>210</cp:revision>
  <cp:lastPrinted>2017-12-26T12:15:55Z</cp:lastPrinted>
  <dcterms:created xsi:type="dcterms:W3CDTF">1601-01-01T00:00:00Z</dcterms:created>
  <dcterms:modified xsi:type="dcterms:W3CDTF">2017-12-26T12:16:04Z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