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colors5.xml" ContentType="application/vnd.ms-office.chartcolorstyle+xml"/>
  <Override PartName="/ppt/charts/style5.xml" ContentType="application/vnd.ms-office.chart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FF66"/>
    <a:srgbClr val="66FFFF"/>
    <a:srgbClr val="0066FF"/>
    <a:srgbClr val="0066CC"/>
    <a:srgbClr val="66CCFF"/>
    <a:srgbClr val="6699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9" autoAdjust="0"/>
    <p:restoredTop sz="94581" autoAdjust="0"/>
  </p:normalViewPr>
  <p:slideViewPr>
    <p:cSldViewPr snapToGrid="0">
      <p:cViewPr>
        <p:scale>
          <a:sx n="102" d="100"/>
          <a:sy n="102" d="100"/>
        </p:scale>
        <p:origin x="-672" y="-2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0"/>
    </p:cViewPr>
  </p:sorterViewPr>
  <p:gridSpacing cx="306000" cy="306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Relationship Id="rId4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169785841987146E-2"/>
          <c:y val="1.6849341102669984E-2"/>
          <c:w val="0.92883021415801281"/>
          <c:h val="0.828835375232870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доходов</c:v>
                </c:pt>
              </c:strCache>
            </c:strRef>
          </c:tx>
          <c:spPr>
            <a:solidFill>
              <a:srgbClr val="0099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19128,8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20080,3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15081,2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15898,9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 (факт.испол.)</c:v>
                </c:pt>
                <c:pt idx="1">
                  <c:v>плана на 2017 год</c:v>
                </c:pt>
                <c:pt idx="2">
                  <c:v>плана на 2018 год</c:v>
                </c:pt>
                <c:pt idx="3">
                  <c:v>плана на 2019 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35712.800000000003</c:v>
                </c:pt>
                <c:pt idx="1">
                  <c:v>36158.9</c:v>
                </c:pt>
                <c:pt idx="2">
                  <c:v>31003.3</c:v>
                </c:pt>
                <c:pt idx="3">
                  <c:v>33186.300000000003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7"/>
        <c:axId val="117408512"/>
        <c:axId val="117410048"/>
      </c:barChart>
      <c:catAx>
        <c:axId val="11740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410048"/>
        <c:crosses val="autoZero"/>
        <c:auto val="1"/>
        <c:lblAlgn val="ctr"/>
        <c:lblOffset val="100"/>
        <c:noMultiLvlLbl val="0"/>
      </c:catAx>
      <c:valAx>
        <c:axId val="117410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40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baseline="0" dirty="0" smtClean="0"/>
              <a:t>4229,9</a:t>
            </a:r>
            <a:r>
              <a:rPr lang="ru-RU" baseline="0" dirty="0" smtClean="0"/>
              <a:t> </a:t>
            </a:r>
            <a:r>
              <a:rPr lang="ru-RU" dirty="0" err="1" smtClean="0"/>
              <a:t>тыс.рублях</a:t>
            </a:r>
            <a:endParaRPr lang="ru-RU" dirty="0"/>
          </a:p>
        </c:rich>
      </c:tx>
      <c:layout>
        <c:manualLayout>
          <c:xMode val="edge"/>
          <c:yMode val="edge"/>
          <c:x val="0.6234495047671943"/>
          <c:y val="3.1565656565656568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75"/>
      <c:rotY val="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246035672142271E-4"/>
          <c:y val="0.13176374476369263"/>
          <c:w val="0.87546836104573655"/>
          <c:h val="0.72737774818392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тыс.рублях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2.7019233502504771E-2"/>
                  <c:y val="5.49343241543625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947,0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823970594344878E-2"/>
                  <c:y val="-5.19636694035292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1627,1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17,3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494948180769267E-2"/>
                  <c:y val="-3.76484915362348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1433,8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8596197760756165E-2"/>
                  <c:y val="2.46177319176180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31880251985997E-2"/>
                  <c:y val="-3.35612252533903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193,4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0596484207871683"/>
                  <c:y val="-7.431777931137699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Акцизы</c:v>
                </c:pt>
                <c:pt idx="2">
                  <c:v>ЕСХН</c:v>
                </c:pt>
                <c:pt idx="3">
                  <c:v>Налоги на имущество</c:v>
                </c:pt>
                <c:pt idx="4">
                  <c:v>Гос.пошлина</c:v>
                </c:pt>
                <c:pt idx="5">
                  <c:v>Доходы от исп-ия имущ.</c:v>
                </c:pt>
                <c:pt idx="6">
                  <c:v>Доходы от оказ.пл.усл.</c:v>
                </c:pt>
              </c:strCache>
            </c:strRef>
          </c:cat>
          <c:val>
            <c:numRef>
              <c:f>Лист1!$B$2:$B$8</c:f>
              <c:numCache>
                <c:formatCode>0.00</c:formatCode>
                <c:ptCount val="7"/>
                <c:pt idx="0">
                  <c:v>947</c:v>
                </c:pt>
                <c:pt idx="1">
                  <c:v>1627.1</c:v>
                </c:pt>
                <c:pt idx="2">
                  <c:v>17.3</c:v>
                </c:pt>
                <c:pt idx="3">
                  <c:v>1433.8</c:v>
                </c:pt>
                <c:pt idx="4">
                  <c:v>11.3</c:v>
                </c:pt>
                <c:pt idx="5">
                  <c:v>193.4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dirty="0" smtClean="0">
                <a:solidFill>
                  <a:schemeClr val="tx1"/>
                </a:solidFill>
              </a:rPr>
              <a:t>15850,4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тыс.рублях</a:t>
            </a:r>
            <a:endParaRPr lang="ru-RU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68650173810172743"/>
          <c:y val="2.420981842636180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002705087873183E-4"/>
          <c:y val="8.147234098858637E-2"/>
          <c:w val="0.97342995169082125"/>
          <c:h val="0.765942567550486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тыс.рублях</c:v>
                </c:pt>
              </c:strCache>
            </c:strRef>
          </c:tx>
          <c:spPr>
            <a:solidFill>
              <a:srgbClr val="0066CC"/>
            </a:solidFill>
          </c:spPr>
          <c:dPt>
            <c:idx val="0"/>
            <c:bubble3D val="0"/>
            <c:explosion val="21"/>
            <c:spPr>
              <a:solidFill>
                <a:srgbClr val="0066C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C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0066C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0.14197728680465341"/>
                  <c:y val="-0.10566344537177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2043677964167522E-2"/>
                  <c:y val="6.0909540927411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591537476324849E-3"/>
                  <c:y val="-8.542556945850401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9545978557748023E-2"/>
                  <c:y val="2.37984616275576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Иные межб.трансф.</c:v>
                </c:pt>
                <c:pt idx="3">
                  <c:v>Субсидии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13700.1</c:v>
                </c:pt>
                <c:pt idx="1">
                  <c:v>407.2</c:v>
                </c:pt>
                <c:pt idx="2">
                  <c:v>1269.5999999999999</c:v>
                </c:pt>
                <c:pt idx="3">
                  <c:v>473.5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2852676622098224E-2"/>
                  <c:y val="-3.502376234151131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15081,2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7598919872286002E-4"/>
                  <c:y val="-3.91726145590375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4412,7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829016572462735E-2"/>
                  <c:y val="-3.11081493432474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10668,5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всего</c:v>
                </c:pt>
                <c:pt idx="1">
                  <c:v>Налоговые и неналоговые доходы</c:v>
                </c:pt>
                <c:pt idx="2">
                  <c:v>Безвоз.поступления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31003.3</c:v>
                </c:pt>
                <c:pt idx="1">
                  <c:v>10442.4</c:v>
                </c:pt>
                <c:pt idx="2">
                  <c:v>20560.900000000001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4433225910303945E-2"/>
                  <c:y val="-3.34880662188941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15898,9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7714861450450385E-2"/>
                  <c:y val="-3.041667397365983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4580,3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6339693199686564E-2"/>
                  <c:y val="-3.11081493432474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11318,6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всего</c:v>
                </c:pt>
                <c:pt idx="1">
                  <c:v>Налоговые и неналоговые доходы</c:v>
                </c:pt>
                <c:pt idx="2">
                  <c:v>Безвоз.поступления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33186.300000000003</c:v>
                </c:pt>
                <c:pt idx="1">
                  <c:v>11352.9</c:v>
                </c:pt>
                <c:pt idx="2">
                  <c:v>21833.4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100096"/>
        <c:axId val="28101632"/>
        <c:axId val="0"/>
      </c:bar3DChart>
      <c:catAx>
        <c:axId val="2810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101632"/>
        <c:crosses val="autoZero"/>
        <c:auto val="1"/>
        <c:lblAlgn val="ctr"/>
        <c:lblOffset val="100"/>
        <c:noMultiLvlLbl val="0"/>
      </c:catAx>
      <c:valAx>
        <c:axId val="28101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100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086642702270915"/>
          <c:y val="0.90098953471323073"/>
          <c:w val="0.65261497204153818"/>
          <c:h val="8.14986103125061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506553294256752E-2"/>
          <c:y val="1.6087965895298536E-2"/>
          <c:w val="0.9354934467057433"/>
          <c:h val="0.8141664505261101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19649,8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20291,7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14908,4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15362,9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 (факт.испол.)</c:v>
                </c:pt>
                <c:pt idx="1">
                  <c:v>плана на 2017 год</c:v>
                </c:pt>
                <c:pt idx="2">
                  <c:v>плана на 2018 год</c:v>
                </c:pt>
                <c:pt idx="3">
                  <c:v>плана на 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34025.699999999997</c:v>
                </c:pt>
                <c:pt idx="1">
                  <c:v>36158.9</c:v>
                </c:pt>
                <c:pt idx="2">
                  <c:v>30279.3</c:v>
                </c:pt>
                <c:pt idx="3">
                  <c:v>31629.3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услов.утв.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3.6231884057971015E-3"/>
                  <c:y val="-1.914698421497030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393,4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765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 (факт.испол.)</c:v>
                </c:pt>
                <c:pt idx="1">
                  <c:v>плана на 2017 год</c:v>
                </c:pt>
                <c:pt idx="2">
                  <c:v>плана на 2018 год</c:v>
                </c:pt>
                <c:pt idx="3">
                  <c:v>плана на 2019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2">
                  <c:v>724</c:v>
                </c:pt>
                <c:pt idx="3">
                  <c:v>1557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27956736"/>
        <c:axId val="27958272"/>
      </c:barChart>
      <c:catAx>
        <c:axId val="2795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20" normalizeH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7958272"/>
        <c:crosses val="autoZero"/>
        <c:auto val="1"/>
        <c:lblAlgn val="ctr"/>
        <c:lblOffset val="100"/>
        <c:noMultiLvlLbl val="0"/>
      </c:catAx>
      <c:valAx>
        <c:axId val="2795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956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dirty="0" smtClean="0"/>
              <a:t>5817,5 </a:t>
            </a:r>
            <a:r>
              <a:rPr lang="ru-RU" dirty="0" err="1" smtClean="0"/>
              <a:t>тыс.руб</a:t>
            </a:r>
            <a:r>
              <a:rPr lang="ru-RU" dirty="0"/>
              <a:t>.</a:t>
            </a:r>
          </a:p>
        </c:rich>
      </c:tx>
      <c:layout>
        <c:manualLayout>
          <c:xMode val="edge"/>
          <c:yMode val="edge"/>
          <c:x val="3.8248095756256775E-2"/>
          <c:y val="3.475028883461470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2313187048572134"/>
          <c:y val="0.13914907342756955"/>
          <c:w val="0.35808890183612796"/>
          <c:h val="0.6726913913603603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сумма,  тыс.руб.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8.4666970976454037E-2"/>
                  <c:y val="-2.130172374566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1902078816234925E-2"/>
                  <c:y val="7.75161570992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1406291604853741E-2"/>
                  <c:y val="8.7599952014759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6970111073072389"/>
                  <c:y val="-0.104238532242784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5134657080908367E-2"/>
                  <c:y val="4.0562006444914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1058313363003543"/>
                  <c:y val="5.79683766234661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МП "Пожарная безопасность…"</c:v>
                </c:pt>
                <c:pt idx="1">
                  <c:v>МП "Благоустройство…"</c:v>
                </c:pt>
                <c:pt idx="2">
                  <c:v>МП "Дорожная деятельн…"</c:v>
                </c:pt>
                <c:pt idx="3">
                  <c:v>МП "'Энергосбережение…"</c:v>
                </c:pt>
                <c:pt idx="4">
                  <c:v>МП "Поддержка вет дв.…"</c:v>
                </c:pt>
                <c:pt idx="5">
                  <c:v>МП "Физ-ра и спорт…"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624.5</c:v>
                </c:pt>
                <c:pt idx="1">
                  <c:v>776</c:v>
                </c:pt>
                <c:pt idx="2">
                  <c:v>3770.2</c:v>
                </c:pt>
                <c:pt idx="3">
                  <c:v>500</c:v>
                </c:pt>
                <c:pt idx="4">
                  <c:v>76.790000000000006</c:v>
                </c:pt>
                <c:pt idx="5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643120696869404E-2"/>
          <c:y val="0.81876283821173312"/>
          <c:w val="0.95625965232606791"/>
          <c:h val="0.13715145492489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9517361078666803E-2"/>
          <c:y val="2.9094092095811517E-2"/>
          <c:w val="0.87055160736143911"/>
          <c:h val="0.720255659444872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8.476307053221865E-3"/>
                  <c:y val="-6.43200267409245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476307053221865E-3"/>
                  <c:y val="-1.2864005348184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250306014707316E-2"/>
                  <c:y val="-6.43200267409245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Ремонт муниципального жилья</c:v>
                </c:pt>
                <c:pt idx="1">
                  <c:v>Содержание объектов водоснабжения</c:v>
                </c:pt>
                <c:pt idx="2">
                  <c:v>Организация благоустройства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200</c:v>
                </c:pt>
                <c:pt idx="1">
                  <c:v>200</c:v>
                </c:pt>
                <c:pt idx="2">
                  <c:v>376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5358454348745594E-3"/>
                  <c:y val="-2.14400089136415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607536304623791E-2"/>
                  <c:y val="-7.861245787886382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071690869749119E-2"/>
                  <c:y val="-8.57600356545667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Ремонт муниципального жилья</c:v>
                </c:pt>
                <c:pt idx="1">
                  <c:v>Содержание объектов водоснабжения</c:v>
                </c:pt>
                <c:pt idx="2">
                  <c:v>Организация благоустройства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57.8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2.0131229251401928E-2"/>
                  <c:y val="-6.43200267409245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Ремонт муниципального жилья</c:v>
                </c:pt>
                <c:pt idx="1">
                  <c:v>Содержание объектов водоснабжения</c:v>
                </c:pt>
                <c:pt idx="2">
                  <c:v>Организация благоустройства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454.5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6652160"/>
        <c:axId val="56653696"/>
        <c:axId val="56664064"/>
      </c:bar3DChart>
      <c:catAx>
        <c:axId val="5665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6653696"/>
        <c:crosses val="autoZero"/>
        <c:auto val="1"/>
        <c:lblAlgn val="ctr"/>
        <c:lblOffset val="100"/>
        <c:noMultiLvlLbl val="0"/>
      </c:catAx>
      <c:valAx>
        <c:axId val="56653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652160"/>
        <c:crosses val="autoZero"/>
        <c:crossBetween val="between"/>
      </c:valAx>
      <c:serAx>
        <c:axId val="5666406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6653696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370411948522781"/>
          <c:y val="0.93666047382419704"/>
          <c:w val="0.42662813506561464"/>
          <c:h val="5.04755208276181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2683D7-6067-4B65-B160-8722A610626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0"/>
      <dgm:spPr/>
    </dgm:pt>
    <dgm:pt modelId="{01C3E3FF-9955-4615-B95B-5C1AA945ED3C}" type="pres">
      <dgm:prSet presAssocID="{A42683D7-6067-4B65-B160-8722A6106260}" presName="linearFlow" presStyleCnt="0">
        <dgm:presLayoutVars>
          <dgm:dir/>
          <dgm:resizeHandles val="exact"/>
        </dgm:presLayoutVars>
      </dgm:prSet>
      <dgm:spPr/>
    </dgm:pt>
  </dgm:ptLst>
  <dgm:cxnLst>
    <dgm:cxn modelId="{97A7E09E-B5D1-4C16-B40B-E602CBE9C8D6}" type="presOf" srcId="{A42683D7-6067-4B65-B160-8722A6106260}" destId="{01C3E3FF-9955-4615-B95B-5C1AA945ED3C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0.59281</cdr:x>
      <cdr:y>0.39763</cdr:y>
    </cdr:from>
    <cdr:to>
      <cdr:x>0.69834</cdr:x>
      <cdr:y>0.45318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069394" y="2181532"/>
          <a:ext cx="1258529" cy="3048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15301,8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0.79068</cdr:x>
      <cdr:y>0.27576</cdr:y>
    </cdr:from>
    <cdr:to>
      <cdr:x>0.8822</cdr:x>
      <cdr:y>0.32953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9429135" y="1512938"/>
          <a:ext cx="1091381" cy="29496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16127,9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B3B93-1738-4927-B726-9CF319452E1C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55961-E21C-415E-85B6-15BBB7E460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358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5961-E21C-415E-85B6-15BBB7E4608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615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5961-E21C-415E-85B6-15BBB7E4608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552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76973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54466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2646489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735035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7936458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287582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933765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61939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11377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96208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7133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44833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92019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46670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60665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76480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B6817-5B9D-4243-8F92-EB30D5EEF76C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65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3893" y="771181"/>
            <a:ext cx="10168569" cy="4671152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Купросского сельского поселения на 2017 год и на плановый период 2018 и 2019 годов</a:t>
            </a:r>
            <a:endParaRPr lang="ru-RU" sz="6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8301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03275"/>
          </a:xfrm>
        </p:spPr>
        <p:txBody>
          <a:bodyPr>
            <a:normAutofit fontScale="90000"/>
          </a:bodyPr>
          <a:lstStyle/>
          <a:p>
            <a:pPr algn="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393461405"/>
              </p:ext>
            </p:extLst>
          </p:nvPr>
        </p:nvGraphicFramePr>
        <p:xfrm>
          <a:off x="0" y="719666"/>
          <a:ext cx="11986352" cy="5923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44716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0355854" cy="749147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направления расходов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374608"/>
              </p:ext>
            </p:extLst>
          </p:nvPr>
        </p:nvGraphicFramePr>
        <p:xfrm>
          <a:off x="677863" y="1090670"/>
          <a:ext cx="8596312" cy="3667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551"/>
                <a:gridCol w="1938969"/>
                <a:gridCol w="1938969"/>
                <a:gridCol w="1859823"/>
              </a:tblGrid>
              <a:tr h="670866">
                <a:tc>
                  <a:txBody>
                    <a:bodyPr/>
                    <a:lstStyle/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9352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5389,7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3889,5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4005,2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3643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657,7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407,2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427,2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5793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3734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8497"/>
            <a:ext cx="11353800" cy="11216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БЮДЖЕТА, в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544343"/>
              </p:ext>
            </p:extLst>
          </p:nvPr>
        </p:nvGraphicFramePr>
        <p:xfrm>
          <a:off x="838200" y="980502"/>
          <a:ext cx="10515600" cy="5410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36338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664" y="11309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на 2017 год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955088"/>
              </p:ext>
            </p:extLst>
          </p:nvPr>
        </p:nvGraphicFramePr>
        <p:xfrm>
          <a:off x="393700" y="685800"/>
          <a:ext cx="11603228" cy="5983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21289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08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на 2017 год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484520"/>
              </p:ext>
            </p:extLst>
          </p:nvPr>
        </p:nvGraphicFramePr>
        <p:xfrm>
          <a:off x="677862" y="1320800"/>
          <a:ext cx="10269537" cy="5335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21983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099800" cy="812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на 2018-2019 годы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544774"/>
              </p:ext>
            </p:extLst>
          </p:nvPr>
        </p:nvGraphicFramePr>
        <p:xfrm>
          <a:off x="152400" y="812800"/>
          <a:ext cx="11315699" cy="570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2614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2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поселения на 2016-2019 годы,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Объект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712900"/>
              </p:ext>
            </p:extLst>
          </p:nvPr>
        </p:nvGraphicFramePr>
        <p:xfrm>
          <a:off x="0" y="1181100"/>
          <a:ext cx="11925300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18783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219" y="663461"/>
            <a:ext cx="9364337" cy="63499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на 2017-2019 годы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71430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478717"/>
              </p:ext>
            </p:extLst>
          </p:nvPr>
        </p:nvGraphicFramePr>
        <p:xfrm>
          <a:off x="812867" y="1729648"/>
          <a:ext cx="8551472" cy="3011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868"/>
                <a:gridCol w="2137868"/>
                <a:gridCol w="2137868"/>
                <a:gridCol w="2137868"/>
              </a:tblGrid>
              <a:tr h="9474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r>
                        <a:rPr lang="ru-RU" sz="2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322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программы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5817,5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2758,4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3491,8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322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мероприятия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14474,2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12150,0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11871,1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2883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300" y="0"/>
            <a:ext cx="10515600" cy="746702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поселения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234781"/>
              </p:ext>
            </p:extLst>
          </p:nvPr>
        </p:nvGraphicFramePr>
        <p:xfrm>
          <a:off x="114300" y="645102"/>
          <a:ext cx="11404600" cy="6212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61255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515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Дорожный фонд поселения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784344"/>
              </p:ext>
            </p:extLst>
          </p:nvPr>
        </p:nvGraphicFramePr>
        <p:xfrm>
          <a:off x="270984" y="665895"/>
          <a:ext cx="11709400" cy="5277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1989"/>
                <a:gridCol w="1887311"/>
                <a:gridCol w="1651000"/>
                <a:gridCol w="1689100"/>
              </a:tblGrid>
              <a:tr h="522825"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708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автомобильных дорог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999,2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833,3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833,3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708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автомобильных дорог, за счет средств краевого бюджета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1022,8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473,5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473,5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708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дорог в населенных пунктах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952,5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793,8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793,8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708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дорог между населенными пунктами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1269,6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708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и установка дорожных знаков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708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Паспортизация дорог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708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комплексного развития дорожной инфраструктуры КСП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708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4391,9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2100,6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2100,6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0811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1010</TotalTime>
  <Words>217</Words>
  <Application>Microsoft Office PowerPoint</Application>
  <PresentationFormat>Произвольный</PresentationFormat>
  <Paragraphs>119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Грань</vt:lpstr>
      <vt:lpstr>Бюджет Купросского сельского поселения на 2017 год и на плановый период 2018 и 2019 годов</vt:lpstr>
      <vt:lpstr>ДОХОДЫ БЮДЖЕТА, в тыс.руб.</vt:lpstr>
      <vt:lpstr>Налоговые и неналоговые доходы на 2017 год</vt:lpstr>
      <vt:lpstr>Безвозмездные поступления на 2017 год</vt:lpstr>
      <vt:lpstr>Доходы бюджета на 2018-2019 годы</vt:lpstr>
      <vt:lpstr>Расходы бюджета поселения на 2016-2019 годы,  тыс.руб.</vt:lpstr>
      <vt:lpstr>Структура расходов на 2017-2019 годы</vt:lpstr>
      <vt:lpstr>Муниципальные программы поселения</vt:lpstr>
      <vt:lpstr>Дорожный фонд поселения</vt:lpstr>
      <vt:lpstr>Жилищно-коммунальное хозяйство</vt:lpstr>
      <vt:lpstr>Социальные направления расходов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Степановского сельского поселения на 2017 год и на плановый период 2018 и 2019 годов</dc:title>
  <dc:creator>Matrix</dc:creator>
  <cp:lastModifiedBy>Lenovo</cp:lastModifiedBy>
  <cp:revision>65</cp:revision>
  <dcterms:created xsi:type="dcterms:W3CDTF">2016-11-23T05:04:18Z</dcterms:created>
  <dcterms:modified xsi:type="dcterms:W3CDTF">2017-06-29T09:33:56Z</dcterms:modified>
</cp:coreProperties>
</file>